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51" r:id="rId2"/>
    <p:sldMasterId id="2147483763" r:id="rId3"/>
    <p:sldMasterId id="2147483775" r:id="rId4"/>
    <p:sldMasterId id="2147483800" r:id="rId5"/>
    <p:sldMasterId id="2147483812" r:id="rId6"/>
    <p:sldMasterId id="2147483836" r:id="rId7"/>
    <p:sldMasterId id="2147483849" r:id="rId8"/>
  </p:sldMasterIdLst>
  <p:notesMasterIdLst>
    <p:notesMasterId r:id="rId76"/>
  </p:notesMasterIdLst>
  <p:sldIdLst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288" r:id="rId53"/>
    <p:sldId id="289" r:id="rId54"/>
    <p:sldId id="291" r:id="rId55"/>
    <p:sldId id="292" r:id="rId56"/>
    <p:sldId id="293" r:id="rId57"/>
    <p:sldId id="294" r:id="rId58"/>
    <p:sldId id="400" r:id="rId59"/>
    <p:sldId id="350" r:id="rId60"/>
    <p:sldId id="354" r:id="rId61"/>
    <p:sldId id="355" r:id="rId62"/>
    <p:sldId id="347" r:id="rId63"/>
    <p:sldId id="299" r:id="rId64"/>
    <p:sldId id="300" r:id="rId65"/>
    <p:sldId id="302" r:id="rId66"/>
    <p:sldId id="401" r:id="rId67"/>
    <p:sldId id="321" r:id="rId68"/>
    <p:sldId id="322" r:id="rId69"/>
    <p:sldId id="323" r:id="rId70"/>
    <p:sldId id="324" r:id="rId71"/>
    <p:sldId id="402" r:id="rId72"/>
    <p:sldId id="331" r:id="rId73"/>
    <p:sldId id="332" r:id="rId74"/>
    <p:sldId id="334" r:id="rId7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6" autoAdjust="0"/>
    <p:restoredTop sz="94660"/>
  </p:normalViewPr>
  <p:slideViewPr>
    <p:cSldViewPr>
      <p:cViewPr>
        <p:scale>
          <a:sx n="117" d="100"/>
          <a:sy n="117" d="100"/>
        </p:scale>
        <p:origin x="-7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0.12502318460192491"/>
          <c:y val="5.9470547218627795E-2"/>
          <c:w val="0.85553237095362966"/>
          <c:h val="0.7216102338995524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bg1">
                <a:lumMod val="65000"/>
              </a:schemeClr>
            </a:solidFill>
            <a:ln>
              <a:solidFill>
                <a:prstClr val="black"/>
              </a:solidFill>
            </a:ln>
          </c:spPr>
          <c:dPt>
            <c:idx val="0"/>
            <c:spPr>
              <a:noFill/>
              <a:ln w="25400">
                <a:solidFill>
                  <a:prstClr val="black"/>
                </a:solidFill>
              </a:ln>
            </c:spPr>
          </c:dPt>
          <c:dPt>
            <c:idx val="2"/>
            <c:spPr>
              <a:noFill/>
              <a:ln w="25400">
                <a:solidFill>
                  <a:prstClr val="black"/>
                </a:solidFill>
              </a:ln>
            </c:spPr>
          </c:dPt>
          <c:dLbls>
            <c:dLbl>
              <c:idx val="0"/>
              <c:layout>
                <c:manualLayout>
                  <c:x val="2.7777777777777913E-3"/>
                  <c:y val="-1.966990430248750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5749125109361304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162</a:t>
                    </a:r>
                    <a:r>
                      <a:rPr lang="en-US" altLang="en-US" dirty="0" smtClean="0"/>
                      <a:t>(101%)</a:t>
                    </a:r>
                    <a:endParaRPr lang="en-US" alt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555555555555596E-2"/>
                  <c:y val="3.830232821858185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5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200" dirty="0" smtClean="0"/>
                      <a:t>1</a:t>
                    </a:r>
                    <a:r>
                      <a:rPr lang="en-US" altLang="en-US" dirty="0" smtClean="0"/>
                      <a:t>355(108%)</a:t>
                    </a:r>
                    <a:endParaRPr lang="en-US" altLang="en-US" dirty="0"/>
                  </a:p>
                </c:rich>
              </c:tx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ko-K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목표실인원</c:v>
                </c:pt>
                <c:pt idx="1">
                  <c:v>결과실인원</c:v>
                </c:pt>
                <c:pt idx="2">
                  <c:v>목표연인원</c:v>
                </c:pt>
                <c:pt idx="3">
                  <c:v>결과연인원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160</c:v>
                </c:pt>
                <c:pt idx="1">
                  <c:v>157</c:v>
                </c:pt>
                <c:pt idx="2" formatCode="General">
                  <c:v>1250</c:v>
                </c:pt>
                <c:pt idx="3" formatCode="General">
                  <c:v>1325</c:v>
                </c:pt>
              </c:numCache>
            </c:numRef>
          </c:val>
        </c:ser>
        <c:gapWidth val="75"/>
        <c:overlap val="40"/>
        <c:axId val="121743232"/>
        <c:axId val="121745408"/>
      </c:barChart>
      <c:catAx>
        <c:axId val="12174323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121745408"/>
        <c:crosses val="autoZero"/>
        <c:auto val="1"/>
        <c:lblAlgn val="ctr"/>
        <c:lblOffset val="100"/>
      </c:catAx>
      <c:valAx>
        <c:axId val="121745408"/>
        <c:scaling>
          <c:orientation val="minMax"/>
        </c:scaling>
        <c:axPos val="l"/>
        <c:numFmt formatCode="#,##0" sourceLinked="1"/>
        <c:majorTickMark val="none"/>
        <c:tickLblPos val="nextTo"/>
        <c:crossAx val="121743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15336-BB6C-4CFD-A411-4385236CF1A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CEA90CC-B2EF-4912-86D3-0FFC61CF6FEB}">
      <dgm:prSet/>
      <dgm:spPr>
        <a:solidFill>
          <a:schemeClr val="accent3">
            <a:lumMod val="75000"/>
          </a:schemeClr>
        </a:solidFill>
        <a:ln>
          <a:noFill/>
        </a:ln>
      </dgm:spPr>
      <dgm:t>
        <a:bodyPr/>
        <a:lstStyle/>
        <a:p>
          <a:pPr rtl="0" latinLnBrk="1"/>
          <a:r>
            <a:rPr lang="ko-KR" altLang="en-US" dirty="0" err="1" smtClean="0"/>
            <a:t>건강멘토링</a:t>
          </a:r>
          <a:endParaRPr lang="ko-KR" dirty="0"/>
        </a:p>
      </dgm:t>
    </dgm:pt>
    <dgm:pt modelId="{D6FB9477-C678-43A7-B58B-CD63D5289990}" type="parTrans" cxnId="{88E6508B-EB09-4006-9376-286BF9C73A58}">
      <dgm:prSet/>
      <dgm:spPr/>
      <dgm:t>
        <a:bodyPr/>
        <a:lstStyle/>
        <a:p>
          <a:pPr latinLnBrk="1"/>
          <a:endParaRPr lang="ko-KR" altLang="en-US"/>
        </a:p>
      </dgm:t>
    </dgm:pt>
    <dgm:pt modelId="{7186FC95-F1E6-4D84-946E-D768C6045AB6}" type="sibTrans" cxnId="{88E6508B-EB09-4006-9376-286BF9C73A58}">
      <dgm:prSet/>
      <dgm:spPr/>
      <dgm:t>
        <a:bodyPr/>
        <a:lstStyle/>
        <a:p>
          <a:pPr latinLnBrk="1"/>
          <a:endParaRPr lang="ko-KR" altLang="en-US"/>
        </a:p>
      </dgm:t>
    </dgm:pt>
    <dgm:pt modelId="{C53CA56E-6964-4036-B227-6D0486DF29D9}">
      <dgm:prSet/>
      <dgm:spPr>
        <a:solidFill>
          <a:schemeClr val="accent4">
            <a:lumMod val="75000"/>
          </a:schemeClr>
        </a:solidFill>
        <a:ln>
          <a:noFill/>
        </a:ln>
      </dgm:spPr>
      <dgm:t>
        <a:bodyPr/>
        <a:lstStyle/>
        <a:p>
          <a:pPr rtl="0" latinLnBrk="1"/>
          <a:r>
            <a:rPr lang="ko-KR" altLang="en-US" dirty="0" smtClean="0"/>
            <a:t>건강걷기활동</a:t>
          </a:r>
          <a:endParaRPr lang="ko-KR" dirty="0"/>
        </a:p>
      </dgm:t>
    </dgm:pt>
    <dgm:pt modelId="{F9E495DB-A9F6-4349-B0E8-EE545DC58071}" type="parTrans" cxnId="{A660C985-7795-4CAE-B48B-55E7B71B35ED}">
      <dgm:prSet/>
      <dgm:spPr/>
      <dgm:t>
        <a:bodyPr/>
        <a:lstStyle/>
        <a:p>
          <a:pPr latinLnBrk="1"/>
          <a:endParaRPr lang="ko-KR" altLang="en-US"/>
        </a:p>
      </dgm:t>
    </dgm:pt>
    <dgm:pt modelId="{E144F4AA-1529-4239-8DF8-A95827104F1F}" type="sibTrans" cxnId="{A660C985-7795-4CAE-B48B-55E7B71B35ED}">
      <dgm:prSet/>
      <dgm:spPr/>
      <dgm:t>
        <a:bodyPr/>
        <a:lstStyle/>
        <a:p>
          <a:pPr latinLnBrk="1"/>
          <a:endParaRPr lang="ko-KR" altLang="en-US"/>
        </a:p>
      </dgm:t>
    </dgm:pt>
    <dgm:pt modelId="{FA2A5350-B0F6-455B-9CA1-209AD0B39CE8}">
      <dgm:prSet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rtl="0" latinLnBrk="1"/>
          <a:r>
            <a:rPr lang="ko-KR" altLang="en-US" dirty="0" smtClean="0"/>
            <a:t>여성수중운동교실</a:t>
          </a:r>
          <a:endParaRPr lang="ko-KR" dirty="0"/>
        </a:p>
      </dgm:t>
    </dgm:pt>
    <dgm:pt modelId="{48599680-EBFD-448B-983F-EC30B38BF987}" type="parTrans" cxnId="{6E6B1450-8040-4E3E-9960-0E021885744E}">
      <dgm:prSet/>
      <dgm:spPr/>
      <dgm:t>
        <a:bodyPr/>
        <a:lstStyle/>
        <a:p>
          <a:pPr latinLnBrk="1"/>
          <a:endParaRPr lang="ko-KR" altLang="en-US"/>
        </a:p>
      </dgm:t>
    </dgm:pt>
    <dgm:pt modelId="{2BAB22E0-35BE-4EF6-9180-26436D7B3693}" type="sibTrans" cxnId="{6E6B1450-8040-4E3E-9960-0E021885744E}">
      <dgm:prSet/>
      <dgm:spPr/>
      <dgm:t>
        <a:bodyPr/>
        <a:lstStyle/>
        <a:p>
          <a:pPr latinLnBrk="1"/>
          <a:endParaRPr lang="ko-KR" altLang="en-US"/>
        </a:p>
      </dgm:t>
    </dgm:pt>
    <dgm:pt modelId="{A6F153F7-C952-4ED3-99DC-13890D327B8C}">
      <dgm:prSet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600" b="0" dirty="0" smtClean="0"/>
            <a:t>재가장애인 </a:t>
          </a:r>
          <a:r>
            <a:rPr lang="ko-KR" altLang="en-US" sz="1600" b="0" dirty="0" err="1" smtClean="0"/>
            <a:t>방문형</a:t>
          </a:r>
          <a:r>
            <a:rPr lang="ko-KR" altLang="en-US" sz="1600" b="0" dirty="0" smtClean="0"/>
            <a:t> 찾아가는 서비스</a:t>
          </a:r>
          <a:r>
            <a:rPr lang="en-US" altLang="ko-KR" sz="1600" b="0" dirty="0" smtClean="0"/>
            <a:t>.</a:t>
          </a:r>
          <a:endParaRPr lang="ko-KR" altLang="en-US" sz="1600" b="0" dirty="0"/>
        </a:p>
      </dgm:t>
    </dgm:pt>
    <dgm:pt modelId="{1D198B22-E99C-49FC-8666-007F1DA8AC35}" type="parTrans" cxnId="{1F4F0A6C-3F2A-4035-A5DC-C394C887A46D}">
      <dgm:prSet/>
      <dgm:spPr/>
      <dgm:t>
        <a:bodyPr/>
        <a:lstStyle/>
        <a:p>
          <a:pPr latinLnBrk="1"/>
          <a:endParaRPr lang="ko-KR" altLang="en-US"/>
        </a:p>
      </dgm:t>
    </dgm:pt>
    <dgm:pt modelId="{AD3FBBD3-2806-4BC4-ACBE-D80E7828BA02}" type="sibTrans" cxnId="{1F4F0A6C-3F2A-4035-A5DC-C394C887A46D}">
      <dgm:prSet/>
      <dgm:spPr/>
      <dgm:t>
        <a:bodyPr/>
        <a:lstStyle/>
        <a:p>
          <a:pPr latinLnBrk="1"/>
          <a:endParaRPr lang="ko-KR" altLang="en-US"/>
        </a:p>
      </dgm:t>
    </dgm:pt>
    <dgm:pt modelId="{EC897B08-5B1A-459E-AEB8-7C4A23FEFF8E}">
      <dgm:prSet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600" dirty="0" smtClean="0"/>
            <a:t>시각장애인들의 야외활동 추진사업</a:t>
          </a:r>
          <a:r>
            <a:rPr lang="en-US" altLang="ko-KR" sz="1600" dirty="0" smtClean="0"/>
            <a:t>.</a:t>
          </a:r>
          <a:endParaRPr lang="ko-KR" altLang="en-US" sz="1600" dirty="0"/>
        </a:p>
      </dgm:t>
    </dgm:pt>
    <dgm:pt modelId="{B5EB195E-89DA-47CA-8D5A-1BAD0C41F2EF}" type="parTrans" cxnId="{58F2EE72-002E-42B2-AA76-0079510C08BF}">
      <dgm:prSet/>
      <dgm:spPr/>
      <dgm:t>
        <a:bodyPr/>
        <a:lstStyle/>
        <a:p>
          <a:pPr latinLnBrk="1"/>
          <a:endParaRPr lang="ko-KR" altLang="en-US"/>
        </a:p>
      </dgm:t>
    </dgm:pt>
    <dgm:pt modelId="{95160549-0F68-4429-B01A-03CFD77D34A7}" type="sibTrans" cxnId="{58F2EE72-002E-42B2-AA76-0079510C08BF}">
      <dgm:prSet/>
      <dgm:spPr/>
      <dgm:t>
        <a:bodyPr/>
        <a:lstStyle/>
        <a:p>
          <a:pPr latinLnBrk="1"/>
          <a:endParaRPr lang="ko-KR" altLang="en-US"/>
        </a:p>
      </dgm:t>
    </dgm:pt>
    <dgm:pt modelId="{0B490551-0F99-4E92-8F7A-99B5A0AF1B81}">
      <dgm:prSet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600" dirty="0" smtClean="0"/>
            <a:t>상대적 약자인 여성 시작장애인 대상의 수중활동</a:t>
          </a:r>
          <a:r>
            <a:rPr lang="en-US" altLang="ko-KR" sz="1600" dirty="0" smtClean="0"/>
            <a:t>.</a:t>
          </a:r>
          <a:endParaRPr lang="ko-KR" altLang="en-US" sz="1600" dirty="0"/>
        </a:p>
      </dgm:t>
    </dgm:pt>
    <dgm:pt modelId="{E85760C4-FD76-435A-AD4D-F6F4AA34DACC}" type="parTrans" cxnId="{83C6B7E8-5EA1-45A6-AA18-BD9FD2C795EB}">
      <dgm:prSet/>
      <dgm:spPr/>
      <dgm:t>
        <a:bodyPr/>
        <a:lstStyle/>
        <a:p>
          <a:pPr latinLnBrk="1"/>
          <a:endParaRPr lang="ko-KR" altLang="en-US"/>
        </a:p>
      </dgm:t>
    </dgm:pt>
    <dgm:pt modelId="{80E139B1-D794-4F82-B09A-379F25062454}" type="sibTrans" cxnId="{83C6B7E8-5EA1-45A6-AA18-BD9FD2C795EB}">
      <dgm:prSet/>
      <dgm:spPr/>
      <dgm:t>
        <a:bodyPr/>
        <a:lstStyle/>
        <a:p>
          <a:pPr latinLnBrk="1"/>
          <a:endParaRPr lang="ko-KR" altLang="en-US"/>
        </a:p>
      </dgm:t>
    </dgm:pt>
    <dgm:pt modelId="{CBB94A21-FD58-48BC-A575-126C7AF732BA}">
      <dgm:prSet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600" b="0" dirty="0" smtClean="0"/>
            <a:t>내관이 불가한 장애인을 대상으로 한 프로그램 제공 사업</a:t>
          </a:r>
          <a:r>
            <a:rPr lang="en-US" altLang="ko-KR" sz="1600" b="0" dirty="0" smtClean="0"/>
            <a:t>.</a:t>
          </a:r>
          <a:endParaRPr lang="ko-KR" altLang="en-US" sz="1600" b="0" dirty="0"/>
        </a:p>
      </dgm:t>
    </dgm:pt>
    <dgm:pt modelId="{853A49A3-2F3C-43C8-BDE0-B5FBFA02328D}" type="parTrans" cxnId="{57DA37C5-A5A1-4404-87B4-BD132758B755}">
      <dgm:prSet/>
      <dgm:spPr/>
      <dgm:t>
        <a:bodyPr/>
        <a:lstStyle/>
        <a:p>
          <a:pPr latinLnBrk="1"/>
          <a:endParaRPr lang="ko-KR" altLang="en-US"/>
        </a:p>
      </dgm:t>
    </dgm:pt>
    <dgm:pt modelId="{AEE8034B-62CB-4E5E-99D4-B0592E5DC914}" type="sibTrans" cxnId="{57DA37C5-A5A1-4404-87B4-BD132758B755}">
      <dgm:prSet/>
      <dgm:spPr/>
      <dgm:t>
        <a:bodyPr/>
        <a:lstStyle/>
        <a:p>
          <a:pPr latinLnBrk="1"/>
          <a:endParaRPr lang="ko-KR" altLang="en-US"/>
        </a:p>
      </dgm:t>
    </dgm:pt>
    <dgm:pt modelId="{8C5876A0-1BED-4897-95D6-71C4AAE866F3}">
      <dgm:prSet custT="1"/>
      <dgm:spPr/>
      <dgm:t>
        <a:bodyPr/>
        <a:lstStyle/>
        <a:p>
          <a:pPr latinLnBrk="1"/>
          <a:r>
            <a:rPr lang="ko-KR" altLang="en-US" sz="1600" b="0" dirty="0" smtClean="0"/>
            <a:t>지역사회 연계를 통한 다양한 자원봉사 자원활용</a:t>
          </a:r>
          <a:r>
            <a:rPr lang="en-US" altLang="ko-KR" sz="1600" b="0" dirty="0" smtClean="0"/>
            <a:t>.</a:t>
          </a:r>
          <a:endParaRPr lang="ko-KR" altLang="en-US" sz="3600" b="0" dirty="0"/>
        </a:p>
      </dgm:t>
    </dgm:pt>
    <dgm:pt modelId="{56C78241-80D0-4300-B52C-B55399D1A026}" type="parTrans" cxnId="{A68A611F-B805-4B17-AC96-17395C7A8CBF}">
      <dgm:prSet/>
      <dgm:spPr/>
      <dgm:t>
        <a:bodyPr/>
        <a:lstStyle/>
        <a:p>
          <a:pPr latinLnBrk="1"/>
          <a:endParaRPr lang="ko-KR" altLang="en-US"/>
        </a:p>
      </dgm:t>
    </dgm:pt>
    <dgm:pt modelId="{DE056433-6CE9-4896-A1E3-BADB7585376F}" type="sibTrans" cxnId="{A68A611F-B805-4B17-AC96-17395C7A8CBF}">
      <dgm:prSet/>
      <dgm:spPr/>
      <dgm:t>
        <a:bodyPr/>
        <a:lstStyle/>
        <a:p>
          <a:pPr latinLnBrk="1"/>
          <a:endParaRPr lang="ko-KR" altLang="en-US"/>
        </a:p>
      </dgm:t>
    </dgm:pt>
    <dgm:pt modelId="{AD25D07F-77DB-4064-863F-3F716691FB0A}">
      <dgm:prSet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pPr latinLnBrk="1"/>
          <a:r>
            <a:rPr lang="ko-KR" altLang="en-US" sz="1600" dirty="0" smtClean="0"/>
            <a:t>외부 지원사업으로 시범적 운영</a:t>
          </a:r>
          <a:r>
            <a:rPr lang="en-US" altLang="ko-KR" sz="1600" dirty="0" smtClean="0"/>
            <a:t>.</a:t>
          </a:r>
          <a:endParaRPr lang="ko-KR" altLang="en-US" sz="1600" dirty="0"/>
        </a:p>
      </dgm:t>
    </dgm:pt>
    <dgm:pt modelId="{6B6829AD-EA82-499A-ACE6-9F55912C8898}" type="parTrans" cxnId="{46551844-5B3D-4EB7-8918-D034500B2C59}">
      <dgm:prSet/>
      <dgm:spPr/>
    </dgm:pt>
    <dgm:pt modelId="{FD23117C-0E32-43EC-8114-CC2B49E609DC}" type="sibTrans" cxnId="{46551844-5B3D-4EB7-8918-D034500B2C59}">
      <dgm:prSet/>
      <dgm:spPr/>
    </dgm:pt>
    <dgm:pt modelId="{54F07119-3797-40EC-B3AC-845DD3E2D74F}" type="pres">
      <dgm:prSet presAssocID="{7AC15336-BB6C-4CFD-A411-4385236CF1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B2AF02-805E-476E-83CA-AA257A8289CD}" type="pres">
      <dgm:prSet presAssocID="{ECEA90CC-B2EF-4912-86D3-0FFC61CF6FEB}" presName="composite" presStyleCnt="0"/>
      <dgm:spPr/>
    </dgm:pt>
    <dgm:pt modelId="{6286BFBB-7390-40FB-8889-20C8B645D358}" type="pres">
      <dgm:prSet presAssocID="{ECEA90CC-B2EF-4912-86D3-0FFC61CF6FE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0D2ACA-09A5-400D-9DF3-62494402531C}" type="pres">
      <dgm:prSet presAssocID="{ECEA90CC-B2EF-4912-86D3-0FFC61CF6FEB}" presName="desTx" presStyleLbl="alignAccFollowNode1" presStyleIdx="0" presStyleCnt="3" custScaleY="144281" custLinFactNeighborY="2085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E3E036-F7D6-432E-A3D8-7D4C166F1B36}" type="pres">
      <dgm:prSet presAssocID="{7186FC95-F1E6-4D84-946E-D768C6045AB6}" presName="space" presStyleCnt="0"/>
      <dgm:spPr/>
    </dgm:pt>
    <dgm:pt modelId="{E07B01CD-97C2-4754-8B40-313047E79337}" type="pres">
      <dgm:prSet presAssocID="{C53CA56E-6964-4036-B227-6D0486DF29D9}" presName="composite" presStyleCnt="0"/>
      <dgm:spPr/>
    </dgm:pt>
    <dgm:pt modelId="{9F2E937B-2EF5-41FB-8DF6-AE711489636C}" type="pres">
      <dgm:prSet presAssocID="{C53CA56E-6964-4036-B227-6D0486DF29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4FE33D-C8A9-4B85-86E9-6DDF343A88D8}" type="pres">
      <dgm:prSet presAssocID="{C53CA56E-6964-4036-B227-6D0486DF29D9}" presName="desTx" presStyleLbl="alignAccFollowNode1" presStyleIdx="1" presStyleCnt="3" custScaleY="144281" custLinFactNeighborY="2085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84DD66-8009-45DD-B5C3-BB2BB297FEE6}" type="pres">
      <dgm:prSet presAssocID="{E144F4AA-1529-4239-8DF8-A95827104F1F}" presName="space" presStyleCnt="0"/>
      <dgm:spPr/>
    </dgm:pt>
    <dgm:pt modelId="{658D1001-E3BA-4563-A4E3-66E4E032C324}" type="pres">
      <dgm:prSet presAssocID="{FA2A5350-B0F6-455B-9CA1-209AD0B39CE8}" presName="composite" presStyleCnt="0"/>
      <dgm:spPr/>
    </dgm:pt>
    <dgm:pt modelId="{B46440B2-3326-4A77-AF47-CF28FC5FDF07}" type="pres">
      <dgm:prSet presAssocID="{FA2A5350-B0F6-455B-9CA1-209AD0B39CE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F22447-150C-4024-8E11-A0921B4E3A60}" type="pres">
      <dgm:prSet presAssocID="{FA2A5350-B0F6-455B-9CA1-209AD0B39CE8}" presName="desTx" presStyleLbl="alignAccFollowNode1" presStyleIdx="2" presStyleCnt="3" custScaleY="144281" custLinFactNeighborY="2085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50333A2-3972-4A0D-9712-77AFE3612AAC}" type="presOf" srcId="{8C5876A0-1BED-4897-95D6-71C4AAE866F3}" destId="{CF4FE33D-C8A9-4B85-86E9-6DDF343A88D8}" srcOrd="0" destOrd="1" presId="urn:microsoft.com/office/officeart/2005/8/layout/hList1"/>
    <dgm:cxn modelId="{A399C03D-BFAB-423F-9E65-BEA6DD82B4E5}" type="presOf" srcId="{ECEA90CC-B2EF-4912-86D3-0FFC61CF6FEB}" destId="{6286BFBB-7390-40FB-8889-20C8B645D358}" srcOrd="0" destOrd="0" presId="urn:microsoft.com/office/officeart/2005/8/layout/hList1"/>
    <dgm:cxn modelId="{8CE1557B-F0C0-4E14-A3BE-6B8CB0455FB7}" type="presOf" srcId="{A6F153F7-C952-4ED3-99DC-13890D327B8C}" destId="{A70D2ACA-09A5-400D-9DF3-62494402531C}" srcOrd="0" destOrd="0" presId="urn:microsoft.com/office/officeart/2005/8/layout/hList1"/>
    <dgm:cxn modelId="{46551844-5B3D-4EB7-8918-D034500B2C59}" srcId="{FA2A5350-B0F6-455B-9CA1-209AD0B39CE8}" destId="{AD25D07F-77DB-4064-863F-3F716691FB0A}" srcOrd="1" destOrd="0" parTransId="{6B6829AD-EA82-499A-ACE6-9F55912C8898}" sibTransId="{FD23117C-0E32-43EC-8114-CC2B49E609DC}"/>
    <dgm:cxn modelId="{A660C985-7795-4CAE-B48B-55E7B71B35ED}" srcId="{7AC15336-BB6C-4CFD-A411-4385236CF1AF}" destId="{C53CA56E-6964-4036-B227-6D0486DF29D9}" srcOrd="1" destOrd="0" parTransId="{F9E495DB-A9F6-4349-B0E8-EE545DC58071}" sibTransId="{E144F4AA-1529-4239-8DF8-A95827104F1F}"/>
    <dgm:cxn modelId="{C87CA5E0-AB68-483F-BC0A-BDD19A61FFE4}" type="presOf" srcId="{AD25D07F-77DB-4064-863F-3F716691FB0A}" destId="{2CF22447-150C-4024-8E11-A0921B4E3A60}" srcOrd="0" destOrd="1" presId="urn:microsoft.com/office/officeart/2005/8/layout/hList1"/>
    <dgm:cxn modelId="{51FFBBCE-97D2-4F93-8ABD-FCF7CFB10CE2}" type="presOf" srcId="{0B490551-0F99-4E92-8F7A-99B5A0AF1B81}" destId="{2CF22447-150C-4024-8E11-A0921B4E3A60}" srcOrd="0" destOrd="0" presId="urn:microsoft.com/office/officeart/2005/8/layout/hList1"/>
    <dgm:cxn modelId="{83C6B7E8-5EA1-45A6-AA18-BD9FD2C795EB}" srcId="{FA2A5350-B0F6-455B-9CA1-209AD0B39CE8}" destId="{0B490551-0F99-4E92-8F7A-99B5A0AF1B81}" srcOrd="0" destOrd="0" parTransId="{E85760C4-FD76-435A-AD4D-F6F4AA34DACC}" sibTransId="{80E139B1-D794-4F82-B09A-379F25062454}"/>
    <dgm:cxn modelId="{58F2EE72-002E-42B2-AA76-0079510C08BF}" srcId="{C53CA56E-6964-4036-B227-6D0486DF29D9}" destId="{EC897B08-5B1A-459E-AEB8-7C4A23FEFF8E}" srcOrd="0" destOrd="0" parTransId="{B5EB195E-89DA-47CA-8D5A-1BAD0C41F2EF}" sibTransId="{95160549-0F68-4429-B01A-03CFD77D34A7}"/>
    <dgm:cxn modelId="{6E6B1450-8040-4E3E-9960-0E021885744E}" srcId="{7AC15336-BB6C-4CFD-A411-4385236CF1AF}" destId="{FA2A5350-B0F6-455B-9CA1-209AD0B39CE8}" srcOrd="2" destOrd="0" parTransId="{48599680-EBFD-448B-983F-EC30B38BF987}" sibTransId="{2BAB22E0-35BE-4EF6-9180-26436D7B3693}"/>
    <dgm:cxn modelId="{07B82D34-74F0-4E7C-BDE3-0B97BD5A9018}" type="presOf" srcId="{EC897B08-5B1A-459E-AEB8-7C4A23FEFF8E}" destId="{CF4FE33D-C8A9-4B85-86E9-6DDF343A88D8}" srcOrd="0" destOrd="0" presId="urn:microsoft.com/office/officeart/2005/8/layout/hList1"/>
    <dgm:cxn modelId="{A68A611F-B805-4B17-AC96-17395C7A8CBF}" srcId="{C53CA56E-6964-4036-B227-6D0486DF29D9}" destId="{8C5876A0-1BED-4897-95D6-71C4AAE866F3}" srcOrd="1" destOrd="0" parTransId="{56C78241-80D0-4300-B52C-B55399D1A026}" sibTransId="{DE056433-6CE9-4896-A1E3-BADB7585376F}"/>
    <dgm:cxn modelId="{33DEB937-6F15-4A86-AA01-A1BA2AD28F14}" type="presOf" srcId="{C53CA56E-6964-4036-B227-6D0486DF29D9}" destId="{9F2E937B-2EF5-41FB-8DF6-AE711489636C}" srcOrd="0" destOrd="0" presId="urn:microsoft.com/office/officeart/2005/8/layout/hList1"/>
    <dgm:cxn modelId="{1F4F0A6C-3F2A-4035-A5DC-C394C887A46D}" srcId="{ECEA90CC-B2EF-4912-86D3-0FFC61CF6FEB}" destId="{A6F153F7-C952-4ED3-99DC-13890D327B8C}" srcOrd="0" destOrd="0" parTransId="{1D198B22-E99C-49FC-8666-007F1DA8AC35}" sibTransId="{AD3FBBD3-2806-4BC4-ACBE-D80E7828BA02}"/>
    <dgm:cxn modelId="{52D9DADE-BA51-46CD-B2B7-65A6277D9625}" type="presOf" srcId="{FA2A5350-B0F6-455B-9CA1-209AD0B39CE8}" destId="{B46440B2-3326-4A77-AF47-CF28FC5FDF07}" srcOrd="0" destOrd="0" presId="urn:microsoft.com/office/officeart/2005/8/layout/hList1"/>
    <dgm:cxn modelId="{57DA37C5-A5A1-4404-87B4-BD132758B755}" srcId="{ECEA90CC-B2EF-4912-86D3-0FFC61CF6FEB}" destId="{CBB94A21-FD58-48BC-A575-126C7AF732BA}" srcOrd="1" destOrd="0" parTransId="{853A49A3-2F3C-43C8-BDE0-B5FBFA02328D}" sibTransId="{AEE8034B-62CB-4E5E-99D4-B0592E5DC914}"/>
    <dgm:cxn modelId="{88E6508B-EB09-4006-9376-286BF9C73A58}" srcId="{7AC15336-BB6C-4CFD-A411-4385236CF1AF}" destId="{ECEA90CC-B2EF-4912-86D3-0FFC61CF6FEB}" srcOrd="0" destOrd="0" parTransId="{D6FB9477-C678-43A7-B58B-CD63D5289990}" sibTransId="{7186FC95-F1E6-4D84-946E-D768C6045AB6}"/>
    <dgm:cxn modelId="{3FCBE110-D330-4A3B-A08D-9E48DA13832E}" type="presOf" srcId="{7AC15336-BB6C-4CFD-A411-4385236CF1AF}" destId="{54F07119-3797-40EC-B3AC-845DD3E2D74F}" srcOrd="0" destOrd="0" presId="urn:microsoft.com/office/officeart/2005/8/layout/hList1"/>
    <dgm:cxn modelId="{88659012-CF70-4C4E-BEF2-8837E4639EF7}" type="presOf" srcId="{CBB94A21-FD58-48BC-A575-126C7AF732BA}" destId="{A70D2ACA-09A5-400D-9DF3-62494402531C}" srcOrd="0" destOrd="1" presId="urn:microsoft.com/office/officeart/2005/8/layout/hList1"/>
    <dgm:cxn modelId="{23C2239B-BB88-4F70-AAE6-0CAB5CA4607C}" type="presParOf" srcId="{54F07119-3797-40EC-B3AC-845DD3E2D74F}" destId="{02B2AF02-805E-476E-83CA-AA257A8289CD}" srcOrd="0" destOrd="0" presId="urn:microsoft.com/office/officeart/2005/8/layout/hList1"/>
    <dgm:cxn modelId="{DE2E985D-0B84-4840-AE2D-06032EE112D2}" type="presParOf" srcId="{02B2AF02-805E-476E-83CA-AA257A8289CD}" destId="{6286BFBB-7390-40FB-8889-20C8B645D358}" srcOrd="0" destOrd="0" presId="urn:microsoft.com/office/officeart/2005/8/layout/hList1"/>
    <dgm:cxn modelId="{91C70832-A3B8-49C0-B1E1-D1E7EE3698DF}" type="presParOf" srcId="{02B2AF02-805E-476E-83CA-AA257A8289CD}" destId="{A70D2ACA-09A5-400D-9DF3-62494402531C}" srcOrd="1" destOrd="0" presId="urn:microsoft.com/office/officeart/2005/8/layout/hList1"/>
    <dgm:cxn modelId="{9E844DE5-53B0-4575-8CD8-8A59DDB5D62F}" type="presParOf" srcId="{54F07119-3797-40EC-B3AC-845DD3E2D74F}" destId="{22E3E036-F7D6-432E-A3D8-7D4C166F1B36}" srcOrd="1" destOrd="0" presId="urn:microsoft.com/office/officeart/2005/8/layout/hList1"/>
    <dgm:cxn modelId="{20ABDE30-B965-49F7-8538-318784526448}" type="presParOf" srcId="{54F07119-3797-40EC-B3AC-845DD3E2D74F}" destId="{E07B01CD-97C2-4754-8B40-313047E79337}" srcOrd="2" destOrd="0" presId="urn:microsoft.com/office/officeart/2005/8/layout/hList1"/>
    <dgm:cxn modelId="{D721F7E6-E604-4FB6-9330-54A34A6AB739}" type="presParOf" srcId="{E07B01CD-97C2-4754-8B40-313047E79337}" destId="{9F2E937B-2EF5-41FB-8DF6-AE711489636C}" srcOrd="0" destOrd="0" presId="urn:microsoft.com/office/officeart/2005/8/layout/hList1"/>
    <dgm:cxn modelId="{A91D4BC8-F911-4023-A44A-2817F0231B19}" type="presParOf" srcId="{E07B01CD-97C2-4754-8B40-313047E79337}" destId="{CF4FE33D-C8A9-4B85-86E9-6DDF343A88D8}" srcOrd="1" destOrd="0" presId="urn:microsoft.com/office/officeart/2005/8/layout/hList1"/>
    <dgm:cxn modelId="{A7BFAC7F-22EA-410F-A5D3-58712C034365}" type="presParOf" srcId="{54F07119-3797-40EC-B3AC-845DD3E2D74F}" destId="{9684DD66-8009-45DD-B5C3-BB2BB297FEE6}" srcOrd="3" destOrd="0" presId="urn:microsoft.com/office/officeart/2005/8/layout/hList1"/>
    <dgm:cxn modelId="{C4EFA097-9073-4166-AB0E-935893D574AC}" type="presParOf" srcId="{54F07119-3797-40EC-B3AC-845DD3E2D74F}" destId="{658D1001-E3BA-4563-A4E3-66E4E032C324}" srcOrd="4" destOrd="0" presId="urn:microsoft.com/office/officeart/2005/8/layout/hList1"/>
    <dgm:cxn modelId="{F7839F0B-1E28-4175-B0DF-EE789D0CBDE7}" type="presParOf" srcId="{658D1001-E3BA-4563-A4E3-66E4E032C324}" destId="{B46440B2-3326-4A77-AF47-CF28FC5FDF07}" srcOrd="0" destOrd="0" presId="urn:microsoft.com/office/officeart/2005/8/layout/hList1"/>
    <dgm:cxn modelId="{71EAD846-E83E-4C98-A476-82D857E279B4}" type="presParOf" srcId="{658D1001-E3BA-4563-A4E3-66E4E032C324}" destId="{2CF22447-150C-4024-8E11-A0921B4E3A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764DFA-F526-48E4-A83F-9FBF113E81D2}" type="doc">
      <dgm:prSet loTypeId="urn:microsoft.com/office/officeart/2005/8/layout/hProcess9" loCatId="process" qsTypeId="urn:microsoft.com/office/officeart/2005/8/quickstyle/simple1" qsCatId="simple" csTypeId="urn:microsoft.com/office/officeart/2005/8/colors/colorful1#2" csCatId="colorful" phldr="1"/>
      <dgm:spPr/>
    </dgm:pt>
    <dgm:pt modelId="{0FFD6777-157D-4E7C-A910-1041156A69B5}">
      <dgm:prSet phldrT="[텍스트]"/>
      <dgm:spPr>
        <a:solidFill>
          <a:schemeClr val="accent2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홍보</a:t>
          </a:r>
          <a:endParaRPr lang="en-US" altLang="ko-KR" dirty="0" smtClean="0"/>
        </a:p>
      </dgm:t>
    </dgm:pt>
    <dgm:pt modelId="{537F509F-D983-4DBC-9EE7-B107127EECE1}" type="parTrans" cxnId="{054FF50E-91E2-4CD4-BFD8-6E4F5C0AC79D}">
      <dgm:prSet/>
      <dgm:spPr/>
      <dgm:t>
        <a:bodyPr/>
        <a:lstStyle/>
        <a:p>
          <a:pPr latinLnBrk="1"/>
          <a:endParaRPr lang="ko-KR" altLang="en-US"/>
        </a:p>
      </dgm:t>
    </dgm:pt>
    <dgm:pt modelId="{AF367142-9DA2-468B-A5F4-D976D910E195}" type="sibTrans" cxnId="{054FF50E-91E2-4CD4-BFD8-6E4F5C0AC79D}">
      <dgm:prSet/>
      <dgm:spPr/>
      <dgm:t>
        <a:bodyPr/>
        <a:lstStyle/>
        <a:p>
          <a:pPr latinLnBrk="1"/>
          <a:endParaRPr lang="ko-KR" altLang="en-US"/>
        </a:p>
      </dgm:t>
    </dgm:pt>
    <dgm:pt modelId="{5646589B-33E1-4275-803A-3DC5824835D9}">
      <dgm:prSet phldrT="[텍스트]"/>
      <dgm:spPr>
        <a:solidFill>
          <a:schemeClr val="accent3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접수</a:t>
          </a:r>
          <a:endParaRPr lang="ko-KR" altLang="en-US" dirty="0"/>
        </a:p>
      </dgm:t>
    </dgm:pt>
    <dgm:pt modelId="{B63D4FB4-4151-4D59-8225-CD16CDDFB2FD}" type="parTrans" cxnId="{7B2D0B1A-B7B7-47C9-89FA-CB34CB93E8F9}">
      <dgm:prSet/>
      <dgm:spPr/>
      <dgm:t>
        <a:bodyPr/>
        <a:lstStyle/>
        <a:p>
          <a:pPr latinLnBrk="1"/>
          <a:endParaRPr lang="ko-KR" altLang="en-US"/>
        </a:p>
      </dgm:t>
    </dgm:pt>
    <dgm:pt modelId="{F74220FD-C612-4110-9C5B-BD45B6DF7A2E}" type="sibTrans" cxnId="{7B2D0B1A-B7B7-47C9-89FA-CB34CB93E8F9}">
      <dgm:prSet/>
      <dgm:spPr/>
      <dgm:t>
        <a:bodyPr/>
        <a:lstStyle/>
        <a:p>
          <a:pPr latinLnBrk="1"/>
          <a:endParaRPr lang="ko-KR" altLang="en-US"/>
        </a:p>
      </dgm:t>
    </dgm:pt>
    <dgm:pt modelId="{CF4C93C7-C2AE-4120-BB43-CE54A0CE14EE}">
      <dgm:prSet phldrT="[텍스트]"/>
      <dgm:spPr>
        <a:solidFill>
          <a:schemeClr val="accent4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진행</a:t>
          </a:r>
          <a:endParaRPr lang="ko-KR" altLang="en-US" dirty="0"/>
        </a:p>
      </dgm:t>
    </dgm:pt>
    <dgm:pt modelId="{E00FAC93-1481-4FBE-8753-EF757158AE01}" type="parTrans" cxnId="{F8EF61BE-5B19-45E4-BBA8-F1FEE0027DD5}">
      <dgm:prSet/>
      <dgm:spPr/>
      <dgm:t>
        <a:bodyPr/>
        <a:lstStyle/>
        <a:p>
          <a:pPr latinLnBrk="1"/>
          <a:endParaRPr lang="ko-KR" altLang="en-US"/>
        </a:p>
      </dgm:t>
    </dgm:pt>
    <dgm:pt modelId="{92E3DD64-020C-45E1-A3A7-D118BA2AC592}" type="sibTrans" cxnId="{F8EF61BE-5B19-45E4-BBA8-F1FEE0027DD5}">
      <dgm:prSet/>
      <dgm:spPr/>
      <dgm:t>
        <a:bodyPr/>
        <a:lstStyle/>
        <a:p>
          <a:pPr latinLnBrk="1"/>
          <a:endParaRPr lang="ko-KR" altLang="en-US"/>
        </a:p>
      </dgm:t>
    </dgm:pt>
    <dgm:pt modelId="{B353AB54-8792-4ED7-BF95-A65CDADE0C9B}">
      <dgm:prSet phldrT="[텍스트]"/>
      <dgm:spPr>
        <a:solidFill>
          <a:schemeClr val="accent5">
            <a:hueOff val="0"/>
            <a:satOff val="0"/>
            <a:lumOff val="0"/>
            <a:alpha val="84000"/>
          </a:schemeClr>
        </a:solidFill>
      </dgm:spPr>
      <dgm:t>
        <a:bodyPr/>
        <a:lstStyle/>
        <a:p>
          <a:pPr latinLnBrk="1"/>
          <a:r>
            <a:rPr lang="ko-KR" altLang="en-US" dirty="0" smtClean="0"/>
            <a:t>평가</a:t>
          </a:r>
          <a:endParaRPr lang="ko-KR" altLang="en-US" dirty="0"/>
        </a:p>
      </dgm:t>
    </dgm:pt>
    <dgm:pt modelId="{75B7CD88-7984-413C-B291-DB962AAB5030}" type="parTrans" cxnId="{73996AE6-CBA0-4124-A3A3-11FF4221EB44}">
      <dgm:prSet/>
      <dgm:spPr/>
      <dgm:t>
        <a:bodyPr/>
        <a:lstStyle/>
        <a:p>
          <a:pPr latinLnBrk="1"/>
          <a:endParaRPr lang="ko-KR" altLang="en-US"/>
        </a:p>
      </dgm:t>
    </dgm:pt>
    <dgm:pt modelId="{54DBBD42-0A81-47E9-BC00-1EAAB60F9195}" type="sibTrans" cxnId="{73996AE6-CBA0-4124-A3A3-11FF4221EB44}">
      <dgm:prSet/>
      <dgm:spPr/>
      <dgm:t>
        <a:bodyPr/>
        <a:lstStyle/>
        <a:p>
          <a:pPr latinLnBrk="1"/>
          <a:endParaRPr lang="ko-KR" altLang="en-US"/>
        </a:p>
      </dgm:t>
    </dgm:pt>
    <dgm:pt modelId="{E7AADA7C-59F9-4126-8EA9-4E38DB6077B2}" type="pres">
      <dgm:prSet presAssocID="{FB764DFA-F526-48E4-A83F-9FBF113E81D2}" presName="CompostProcess" presStyleCnt="0">
        <dgm:presLayoutVars>
          <dgm:dir/>
          <dgm:resizeHandles val="exact"/>
        </dgm:presLayoutVars>
      </dgm:prSet>
      <dgm:spPr/>
    </dgm:pt>
    <dgm:pt modelId="{4D3307F2-0464-4656-8687-2733B9F622E4}" type="pres">
      <dgm:prSet presAssocID="{FB764DFA-F526-48E4-A83F-9FBF113E81D2}" presName="arrow" presStyleLbl="bgShp" presStyleIdx="0" presStyleCnt="1"/>
      <dgm:spPr>
        <a:solidFill>
          <a:schemeClr val="bg1">
            <a:lumMod val="85000"/>
          </a:schemeClr>
        </a:solidFill>
      </dgm:spPr>
    </dgm:pt>
    <dgm:pt modelId="{FB3E9EE8-5DB9-4916-B2E1-739A7354C07F}" type="pres">
      <dgm:prSet presAssocID="{FB764DFA-F526-48E4-A83F-9FBF113E81D2}" presName="linearProcess" presStyleCnt="0"/>
      <dgm:spPr/>
    </dgm:pt>
    <dgm:pt modelId="{1D5F0ACD-A633-4F73-A49D-7FBCF1A2F4DB}" type="pres">
      <dgm:prSet presAssocID="{0FFD6777-157D-4E7C-A910-1041156A69B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6189B4-FF18-4681-BFB6-722977804B20}" type="pres">
      <dgm:prSet presAssocID="{AF367142-9DA2-468B-A5F4-D976D910E195}" presName="sibTrans" presStyleCnt="0"/>
      <dgm:spPr/>
    </dgm:pt>
    <dgm:pt modelId="{E8DB8F04-ACF7-4029-A50E-D4C8F9E0233D}" type="pres">
      <dgm:prSet presAssocID="{5646589B-33E1-4275-803A-3DC5824835D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07A3D7-06FB-485C-ABAE-47588F132097}" type="pres">
      <dgm:prSet presAssocID="{F74220FD-C612-4110-9C5B-BD45B6DF7A2E}" presName="sibTrans" presStyleCnt="0"/>
      <dgm:spPr/>
    </dgm:pt>
    <dgm:pt modelId="{36D9D712-E84A-46BD-B6D7-CD88E7CD0CD5}" type="pres">
      <dgm:prSet presAssocID="{CF4C93C7-C2AE-4120-BB43-CE54A0CE14E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63F925-5D3C-4601-AA56-27408400555E}" type="pres">
      <dgm:prSet presAssocID="{92E3DD64-020C-45E1-A3A7-D118BA2AC592}" presName="sibTrans" presStyleCnt="0"/>
      <dgm:spPr/>
    </dgm:pt>
    <dgm:pt modelId="{B2AA279B-E61D-45DF-8A81-6F9D9AEFBC0C}" type="pres">
      <dgm:prSet presAssocID="{B353AB54-8792-4ED7-BF95-A65CDADE0C9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1AE1ACE-708B-49BF-BE1A-D3F4DA57F54B}" type="presOf" srcId="{0FFD6777-157D-4E7C-A910-1041156A69B5}" destId="{1D5F0ACD-A633-4F73-A49D-7FBCF1A2F4DB}" srcOrd="0" destOrd="0" presId="urn:microsoft.com/office/officeart/2005/8/layout/hProcess9"/>
    <dgm:cxn modelId="{054FF50E-91E2-4CD4-BFD8-6E4F5C0AC79D}" srcId="{FB764DFA-F526-48E4-A83F-9FBF113E81D2}" destId="{0FFD6777-157D-4E7C-A910-1041156A69B5}" srcOrd="0" destOrd="0" parTransId="{537F509F-D983-4DBC-9EE7-B107127EECE1}" sibTransId="{AF367142-9DA2-468B-A5F4-D976D910E195}"/>
    <dgm:cxn modelId="{B8B8B162-BA5F-43FC-BD9D-6CACA24EA8B7}" type="presOf" srcId="{5646589B-33E1-4275-803A-3DC5824835D9}" destId="{E8DB8F04-ACF7-4029-A50E-D4C8F9E0233D}" srcOrd="0" destOrd="0" presId="urn:microsoft.com/office/officeart/2005/8/layout/hProcess9"/>
    <dgm:cxn modelId="{CC0A7AD4-29E5-44EF-9FEB-F18F0000AAC5}" type="presOf" srcId="{FB764DFA-F526-48E4-A83F-9FBF113E81D2}" destId="{E7AADA7C-59F9-4126-8EA9-4E38DB6077B2}" srcOrd="0" destOrd="0" presId="urn:microsoft.com/office/officeart/2005/8/layout/hProcess9"/>
    <dgm:cxn modelId="{F8EF61BE-5B19-45E4-BBA8-F1FEE0027DD5}" srcId="{FB764DFA-F526-48E4-A83F-9FBF113E81D2}" destId="{CF4C93C7-C2AE-4120-BB43-CE54A0CE14EE}" srcOrd="2" destOrd="0" parTransId="{E00FAC93-1481-4FBE-8753-EF757158AE01}" sibTransId="{92E3DD64-020C-45E1-A3A7-D118BA2AC592}"/>
    <dgm:cxn modelId="{7B2D0B1A-B7B7-47C9-89FA-CB34CB93E8F9}" srcId="{FB764DFA-F526-48E4-A83F-9FBF113E81D2}" destId="{5646589B-33E1-4275-803A-3DC5824835D9}" srcOrd="1" destOrd="0" parTransId="{B63D4FB4-4151-4D59-8225-CD16CDDFB2FD}" sibTransId="{F74220FD-C612-4110-9C5B-BD45B6DF7A2E}"/>
    <dgm:cxn modelId="{D26DD891-8E24-4A4A-A603-2CF5D343F694}" type="presOf" srcId="{B353AB54-8792-4ED7-BF95-A65CDADE0C9B}" destId="{B2AA279B-E61D-45DF-8A81-6F9D9AEFBC0C}" srcOrd="0" destOrd="0" presId="urn:microsoft.com/office/officeart/2005/8/layout/hProcess9"/>
    <dgm:cxn modelId="{73996AE6-CBA0-4124-A3A3-11FF4221EB44}" srcId="{FB764DFA-F526-48E4-A83F-9FBF113E81D2}" destId="{B353AB54-8792-4ED7-BF95-A65CDADE0C9B}" srcOrd="3" destOrd="0" parTransId="{75B7CD88-7984-413C-B291-DB962AAB5030}" sibTransId="{54DBBD42-0A81-47E9-BC00-1EAAB60F9195}"/>
    <dgm:cxn modelId="{5D5758FE-441E-4167-AF85-1DCD431A868E}" type="presOf" srcId="{CF4C93C7-C2AE-4120-BB43-CE54A0CE14EE}" destId="{36D9D712-E84A-46BD-B6D7-CD88E7CD0CD5}" srcOrd="0" destOrd="0" presId="urn:microsoft.com/office/officeart/2005/8/layout/hProcess9"/>
    <dgm:cxn modelId="{77437784-C301-486C-B8A8-34E3214768F1}" type="presParOf" srcId="{E7AADA7C-59F9-4126-8EA9-4E38DB6077B2}" destId="{4D3307F2-0464-4656-8687-2733B9F622E4}" srcOrd="0" destOrd="0" presId="urn:microsoft.com/office/officeart/2005/8/layout/hProcess9"/>
    <dgm:cxn modelId="{8846DC76-42A5-4211-9F50-6EF9C3DDE0AD}" type="presParOf" srcId="{E7AADA7C-59F9-4126-8EA9-4E38DB6077B2}" destId="{FB3E9EE8-5DB9-4916-B2E1-739A7354C07F}" srcOrd="1" destOrd="0" presId="urn:microsoft.com/office/officeart/2005/8/layout/hProcess9"/>
    <dgm:cxn modelId="{0FDB7173-0B34-4470-9A03-BA4C71E207A7}" type="presParOf" srcId="{FB3E9EE8-5DB9-4916-B2E1-739A7354C07F}" destId="{1D5F0ACD-A633-4F73-A49D-7FBCF1A2F4DB}" srcOrd="0" destOrd="0" presId="urn:microsoft.com/office/officeart/2005/8/layout/hProcess9"/>
    <dgm:cxn modelId="{DC7CB2FA-B4D2-434D-9555-87E4A971EB0D}" type="presParOf" srcId="{FB3E9EE8-5DB9-4916-B2E1-739A7354C07F}" destId="{7F6189B4-FF18-4681-BFB6-722977804B20}" srcOrd="1" destOrd="0" presId="urn:microsoft.com/office/officeart/2005/8/layout/hProcess9"/>
    <dgm:cxn modelId="{97A4AA47-095B-4934-8409-800366F5B274}" type="presParOf" srcId="{FB3E9EE8-5DB9-4916-B2E1-739A7354C07F}" destId="{E8DB8F04-ACF7-4029-A50E-D4C8F9E0233D}" srcOrd="2" destOrd="0" presId="urn:microsoft.com/office/officeart/2005/8/layout/hProcess9"/>
    <dgm:cxn modelId="{B8FA770C-9C69-402F-A929-26A4A45EA679}" type="presParOf" srcId="{FB3E9EE8-5DB9-4916-B2E1-739A7354C07F}" destId="{A707A3D7-06FB-485C-ABAE-47588F132097}" srcOrd="3" destOrd="0" presId="urn:microsoft.com/office/officeart/2005/8/layout/hProcess9"/>
    <dgm:cxn modelId="{EEDEB22C-DA1E-4E96-8A33-72C5CB047D6D}" type="presParOf" srcId="{FB3E9EE8-5DB9-4916-B2E1-739A7354C07F}" destId="{36D9D712-E84A-46BD-B6D7-CD88E7CD0CD5}" srcOrd="4" destOrd="0" presId="urn:microsoft.com/office/officeart/2005/8/layout/hProcess9"/>
    <dgm:cxn modelId="{17B6F6D0-5647-4D29-A441-308389E991A8}" type="presParOf" srcId="{FB3E9EE8-5DB9-4916-B2E1-739A7354C07F}" destId="{8F63F925-5D3C-4601-AA56-27408400555E}" srcOrd="5" destOrd="0" presId="urn:microsoft.com/office/officeart/2005/8/layout/hProcess9"/>
    <dgm:cxn modelId="{A28633DA-D7F4-43D8-B20A-0C3425308A58}" type="presParOf" srcId="{FB3E9EE8-5DB9-4916-B2E1-739A7354C07F}" destId="{B2AA279B-E61D-45DF-8A81-6F9D9AEFBC0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04FEA7-D177-4DA6-B11C-72E93BD0341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FE6E5D52-2DA7-47DB-B6D2-59A445014975}">
      <dgm:prSet phldrT="[텍스트]" custT="1"/>
      <dgm:spPr/>
      <dgm:t>
        <a:bodyPr/>
        <a:lstStyle/>
        <a:p>
          <a:pPr latinLnBrk="1"/>
          <a:r>
            <a:rPr lang="ko-KR" altLang="en-US" sz="3600" dirty="0" smtClean="0"/>
            <a:t>중점사업</a:t>
          </a:r>
          <a:endParaRPr lang="ko-KR" altLang="en-US" sz="4300" dirty="0"/>
        </a:p>
      </dgm:t>
    </dgm:pt>
    <dgm:pt modelId="{50509BFD-C834-4500-B790-3F482CBA4CC6}" type="parTrans" cxnId="{4DD7CB89-BF0F-4DAC-B5E9-222E7C2B27C4}">
      <dgm:prSet/>
      <dgm:spPr/>
      <dgm:t>
        <a:bodyPr/>
        <a:lstStyle/>
        <a:p>
          <a:pPr latinLnBrk="1"/>
          <a:endParaRPr lang="ko-KR" altLang="en-US"/>
        </a:p>
      </dgm:t>
    </dgm:pt>
    <dgm:pt modelId="{5ABB02B8-BD7D-48C9-A3A2-39C28B95DC48}" type="sibTrans" cxnId="{4DD7CB89-BF0F-4DAC-B5E9-222E7C2B27C4}">
      <dgm:prSet/>
      <dgm:spPr/>
      <dgm:t>
        <a:bodyPr/>
        <a:lstStyle/>
        <a:p>
          <a:pPr latinLnBrk="1"/>
          <a:endParaRPr lang="ko-KR" altLang="en-US"/>
        </a:p>
      </dgm:t>
    </dgm:pt>
    <dgm:pt modelId="{3427F283-40F5-4A6C-BB2F-09F9684B94D7}">
      <dgm:prSet phldrT="[텍스트]" custT="1"/>
      <dgm:spPr/>
      <dgm:t>
        <a:bodyPr/>
        <a:lstStyle/>
        <a:p>
          <a:pPr latinLnBrk="1"/>
          <a:r>
            <a:rPr lang="en-US" altLang="ko-KR" sz="1700" dirty="0" smtClean="0"/>
            <a:t>TTS</a:t>
          </a:r>
          <a:r>
            <a:rPr lang="ko-KR" altLang="en-US" sz="1700" dirty="0" smtClean="0"/>
            <a:t>도서 </a:t>
          </a:r>
          <a:r>
            <a:rPr lang="en-US" altLang="ko-KR" sz="1700" dirty="0" smtClean="0"/>
            <a:t>1</a:t>
          </a:r>
          <a:r>
            <a:rPr lang="ko-KR" altLang="en-US" sz="1700" dirty="0" smtClean="0"/>
            <a:t>주 서비스</a:t>
          </a:r>
          <a:endParaRPr lang="ko-KR" altLang="en-US" sz="1700" dirty="0"/>
        </a:p>
      </dgm:t>
    </dgm:pt>
    <dgm:pt modelId="{99A1D6A4-2B52-4586-8FD6-642385E2B7CD}" type="parTrans" cxnId="{8CE2985C-08CA-4D76-94CF-249615B54B13}">
      <dgm:prSet/>
      <dgm:spPr/>
      <dgm:t>
        <a:bodyPr/>
        <a:lstStyle/>
        <a:p>
          <a:pPr latinLnBrk="1"/>
          <a:endParaRPr lang="ko-KR" altLang="en-US"/>
        </a:p>
      </dgm:t>
    </dgm:pt>
    <dgm:pt modelId="{D2768368-0A59-41CE-A4BC-B80EB53DC896}" type="sibTrans" cxnId="{8CE2985C-08CA-4D76-94CF-249615B54B13}">
      <dgm:prSet/>
      <dgm:spPr/>
      <dgm:t>
        <a:bodyPr/>
        <a:lstStyle/>
        <a:p>
          <a:pPr latinLnBrk="1"/>
          <a:endParaRPr lang="ko-KR" altLang="en-US"/>
        </a:p>
      </dgm:t>
    </dgm:pt>
    <dgm:pt modelId="{0BCD4288-3683-48A1-9458-43AE07C2A2F1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소리영화 증편 제작</a:t>
          </a:r>
          <a:endParaRPr lang="ko-KR" altLang="en-US" sz="1700" dirty="0"/>
        </a:p>
      </dgm:t>
    </dgm:pt>
    <dgm:pt modelId="{02937F59-C6BF-4802-A72A-73AF83D24444}" type="parTrans" cxnId="{0DE9E323-6131-4D06-B7C5-BD2F654BB145}">
      <dgm:prSet/>
      <dgm:spPr/>
      <dgm:t>
        <a:bodyPr/>
        <a:lstStyle/>
        <a:p>
          <a:pPr latinLnBrk="1"/>
          <a:endParaRPr lang="ko-KR" altLang="en-US"/>
        </a:p>
      </dgm:t>
    </dgm:pt>
    <dgm:pt modelId="{B41EF34F-1B1E-4968-AF30-564A63DAA044}" type="sibTrans" cxnId="{0DE9E323-6131-4D06-B7C5-BD2F654BB145}">
      <dgm:prSet/>
      <dgm:spPr/>
      <dgm:t>
        <a:bodyPr/>
        <a:lstStyle/>
        <a:p>
          <a:pPr latinLnBrk="1"/>
          <a:endParaRPr lang="ko-KR" altLang="en-US"/>
        </a:p>
      </dgm:t>
    </dgm:pt>
    <dgm:pt modelId="{049C4C9B-4C60-48A7-B8A4-DB47874036C9}">
      <dgm:prSet phldrT="[텍스트]" custT="1"/>
      <dgm:spPr/>
      <dgm:t>
        <a:bodyPr/>
        <a:lstStyle/>
        <a:p>
          <a:pPr latinLnBrk="1"/>
          <a:r>
            <a:rPr lang="ko-KR" altLang="en-US" sz="3600" dirty="0" smtClean="0"/>
            <a:t>추진결과</a:t>
          </a:r>
          <a:endParaRPr lang="ko-KR" altLang="en-US" sz="3600" dirty="0"/>
        </a:p>
      </dgm:t>
    </dgm:pt>
    <dgm:pt modelId="{9E723E46-5B18-4D01-B487-1356DFE2FE19}" type="parTrans" cxnId="{0D6A238F-9A08-4865-9CC5-34A36FCA333B}">
      <dgm:prSet/>
      <dgm:spPr/>
      <dgm:t>
        <a:bodyPr/>
        <a:lstStyle/>
        <a:p>
          <a:pPr latinLnBrk="1"/>
          <a:endParaRPr lang="ko-KR" altLang="en-US"/>
        </a:p>
      </dgm:t>
    </dgm:pt>
    <dgm:pt modelId="{DCEA1377-0015-43D4-B78A-8104924C6E58}" type="sibTrans" cxnId="{0D6A238F-9A08-4865-9CC5-34A36FCA333B}">
      <dgm:prSet/>
      <dgm:spPr/>
      <dgm:t>
        <a:bodyPr/>
        <a:lstStyle/>
        <a:p>
          <a:pPr latinLnBrk="1"/>
          <a:endParaRPr lang="ko-KR" altLang="en-US"/>
        </a:p>
      </dgm:t>
    </dgm:pt>
    <dgm:pt modelId="{48A88F95-0805-423D-9BC7-08A21D4859F6}">
      <dgm:prSet phldrT="[텍스트]" custT="1"/>
      <dgm:spPr/>
      <dgm:t>
        <a:bodyPr/>
        <a:lstStyle/>
        <a:p>
          <a:pPr latinLnBrk="1"/>
          <a:r>
            <a:rPr lang="en-US" altLang="ko-KR" sz="1700" dirty="0" smtClean="0"/>
            <a:t>ARS</a:t>
          </a:r>
          <a:r>
            <a:rPr lang="ko-KR" altLang="en-US" sz="1700" dirty="0" smtClean="0"/>
            <a:t>용 음성엔진 교체</a:t>
          </a:r>
          <a:endParaRPr lang="ko-KR" altLang="en-US" sz="1700" dirty="0"/>
        </a:p>
      </dgm:t>
    </dgm:pt>
    <dgm:pt modelId="{3A77408F-69BA-49CB-A858-AFD5AE90D3CD}" type="parTrans" cxnId="{ADB2D0DA-74A2-494B-84E4-64F013129727}">
      <dgm:prSet/>
      <dgm:spPr/>
      <dgm:t>
        <a:bodyPr/>
        <a:lstStyle/>
        <a:p>
          <a:pPr latinLnBrk="1"/>
          <a:endParaRPr lang="ko-KR" altLang="en-US"/>
        </a:p>
      </dgm:t>
    </dgm:pt>
    <dgm:pt modelId="{88DCF72A-4A56-48D2-939E-5921DBF0C22A}" type="sibTrans" cxnId="{ADB2D0DA-74A2-494B-84E4-64F013129727}">
      <dgm:prSet/>
      <dgm:spPr/>
      <dgm:t>
        <a:bodyPr/>
        <a:lstStyle/>
        <a:p>
          <a:pPr latinLnBrk="1"/>
          <a:endParaRPr lang="ko-KR" altLang="en-US"/>
        </a:p>
      </dgm:t>
    </dgm:pt>
    <dgm:pt modelId="{EE6D8271-C4A3-43F3-AC86-93F81341DABF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화면해설 외화제작</a:t>
          </a:r>
          <a:endParaRPr lang="ko-KR" altLang="en-US" sz="1700" dirty="0"/>
        </a:p>
      </dgm:t>
    </dgm:pt>
    <dgm:pt modelId="{2FDA4E10-BBA6-4D39-BE01-64D467F75026}" type="parTrans" cxnId="{6349C816-9C06-4DEC-8CFE-3ED184BA9074}">
      <dgm:prSet/>
      <dgm:spPr/>
      <dgm:t>
        <a:bodyPr/>
        <a:lstStyle/>
        <a:p>
          <a:pPr latinLnBrk="1"/>
          <a:endParaRPr lang="ko-KR" altLang="en-US"/>
        </a:p>
      </dgm:t>
    </dgm:pt>
    <dgm:pt modelId="{AA827075-C354-40AB-BFE4-41B18687ED4F}" type="sibTrans" cxnId="{6349C816-9C06-4DEC-8CFE-3ED184BA9074}">
      <dgm:prSet/>
      <dgm:spPr/>
      <dgm:t>
        <a:bodyPr/>
        <a:lstStyle/>
        <a:p>
          <a:pPr latinLnBrk="1"/>
          <a:endParaRPr lang="ko-KR" altLang="en-US"/>
        </a:p>
      </dgm:t>
    </dgm:pt>
    <dgm:pt modelId="{80BEF7C7-2480-4981-8AB8-94D2F932D1BF}">
      <dgm:prSet phldrT="[텍스트]" custT="1"/>
      <dgm:spPr/>
      <dgm:t>
        <a:bodyPr/>
        <a:lstStyle/>
        <a:p>
          <a:pPr latinLnBrk="1"/>
          <a:r>
            <a:rPr lang="ko-KR" altLang="en-US" sz="3600" dirty="0" smtClean="0"/>
            <a:t>애로점</a:t>
          </a:r>
          <a:endParaRPr lang="ko-KR" altLang="en-US" sz="3600" dirty="0"/>
        </a:p>
      </dgm:t>
    </dgm:pt>
    <dgm:pt modelId="{482E6881-6FB8-4125-8044-2FE79066243D}" type="parTrans" cxnId="{FE672991-2B8E-4740-8C82-C5A19418E981}">
      <dgm:prSet/>
      <dgm:spPr/>
      <dgm:t>
        <a:bodyPr/>
        <a:lstStyle/>
        <a:p>
          <a:pPr latinLnBrk="1"/>
          <a:endParaRPr lang="ko-KR" altLang="en-US"/>
        </a:p>
      </dgm:t>
    </dgm:pt>
    <dgm:pt modelId="{F8741FBB-7DFE-4D63-82FD-790033B11A6E}" type="sibTrans" cxnId="{FE672991-2B8E-4740-8C82-C5A19418E981}">
      <dgm:prSet/>
      <dgm:spPr/>
      <dgm:t>
        <a:bodyPr/>
        <a:lstStyle/>
        <a:p>
          <a:pPr latinLnBrk="1"/>
          <a:endParaRPr lang="ko-KR" altLang="en-US"/>
        </a:p>
      </dgm:t>
    </dgm:pt>
    <dgm:pt modelId="{D139DDAE-EF6D-4CB9-9A34-3325A2D717DB}">
      <dgm:prSet phldrT="[텍스트]" custT="1"/>
      <dgm:spPr/>
      <dgm:t>
        <a:bodyPr/>
        <a:lstStyle/>
        <a:p>
          <a:pPr latinLnBrk="1"/>
          <a:r>
            <a:rPr lang="en-US" altLang="ko-KR" sz="1700" dirty="0" smtClean="0"/>
            <a:t>TTS</a:t>
          </a:r>
          <a:r>
            <a:rPr lang="ko-KR" altLang="en-US" sz="1700" dirty="0" smtClean="0"/>
            <a:t>전용 엔진 필요 </a:t>
          </a:r>
          <a:endParaRPr lang="ko-KR" altLang="en-US" sz="1700" dirty="0"/>
        </a:p>
      </dgm:t>
    </dgm:pt>
    <dgm:pt modelId="{D2A6406F-214C-4BD6-A513-6BE7BA09D0AE}" type="parTrans" cxnId="{7CAC2E21-FB72-4753-A8F8-26CA2F0BFDF0}">
      <dgm:prSet/>
      <dgm:spPr/>
      <dgm:t>
        <a:bodyPr/>
        <a:lstStyle/>
        <a:p>
          <a:pPr latinLnBrk="1"/>
          <a:endParaRPr lang="ko-KR" altLang="en-US"/>
        </a:p>
      </dgm:t>
    </dgm:pt>
    <dgm:pt modelId="{B9063D59-FCED-4FFA-AEAD-7016FF53F387}" type="sibTrans" cxnId="{7CAC2E21-FB72-4753-A8F8-26CA2F0BFDF0}">
      <dgm:prSet/>
      <dgm:spPr/>
      <dgm:t>
        <a:bodyPr/>
        <a:lstStyle/>
        <a:p>
          <a:pPr latinLnBrk="1"/>
          <a:endParaRPr lang="ko-KR" altLang="en-US"/>
        </a:p>
      </dgm:t>
    </dgm:pt>
    <dgm:pt modelId="{42D62281-FD7D-484F-A2BC-0410E9745DCE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외화제작비 </a:t>
          </a:r>
          <a:r>
            <a:rPr lang="en-US" altLang="ko-KR" sz="1700" dirty="0" smtClean="0"/>
            <a:t>90</a:t>
          </a:r>
          <a:r>
            <a:rPr lang="ko-KR" altLang="en-US" sz="1700" dirty="0" smtClean="0"/>
            <a:t>만원</a:t>
          </a:r>
          <a:endParaRPr lang="ko-KR" altLang="en-US" sz="1700" dirty="0"/>
        </a:p>
      </dgm:t>
    </dgm:pt>
    <dgm:pt modelId="{758FA931-D77E-4B0E-9E44-B45F58899A42}" type="parTrans" cxnId="{5E40FE83-FDBD-4EC9-88C1-3B30F050D83A}">
      <dgm:prSet/>
      <dgm:spPr/>
      <dgm:t>
        <a:bodyPr/>
        <a:lstStyle/>
        <a:p>
          <a:pPr latinLnBrk="1"/>
          <a:endParaRPr lang="ko-KR" altLang="en-US"/>
        </a:p>
      </dgm:t>
    </dgm:pt>
    <dgm:pt modelId="{F22BA765-FA4D-498F-AEEB-03FA977A3394}" type="sibTrans" cxnId="{5E40FE83-FDBD-4EC9-88C1-3B30F050D83A}">
      <dgm:prSet/>
      <dgm:spPr/>
      <dgm:t>
        <a:bodyPr/>
        <a:lstStyle/>
        <a:p>
          <a:pPr latinLnBrk="1"/>
          <a:endParaRPr lang="ko-KR" altLang="en-US"/>
        </a:p>
      </dgm:t>
    </dgm:pt>
    <dgm:pt modelId="{AD7C3B64-3441-482E-BCA9-AFBFDBACF5FC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재택 봉사자 개발</a:t>
          </a:r>
          <a:endParaRPr lang="ko-KR" altLang="en-US" sz="1700" dirty="0"/>
        </a:p>
      </dgm:t>
    </dgm:pt>
    <dgm:pt modelId="{7DAC4FC6-5DF1-490C-9290-9B6BDA37A963}" type="parTrans" cxnId="{0CE4E234-6B51-4449-A526-34C811779792}">
      <dgm:prSet/>
      <dgm:spPr/>
      <dgm:t>
        <a:bodyPr/>
        <a:lstStyle/>
        <a:p>
          <a:pPr latinLnBrk="1"/>
          <a:endParaRPr lang="ko-KR" altLang="en-US"/>
        </a:p>
      </dgm:t>
    </dgm:pt>
    <dgm:pt modelId="{93F0CC57-E8B2-468E-BD81-6CB3A612EF14}" type="sibTrans" cxnId="{0CE4E234-6B51-4449-A526-34C811779792}">
      <dgm:prSet/>
      <dgm:spPr/>
      <dgm:t>
        <a:bodyPr/>
        <a:lstStyle/>
        <a:p>
          <a:pPr latinLnBrk="1"/>
          <a:endParaRPr lang="ko-KR" altLang="en-US"/>
        </a:p>
      </dgm:t>
    </dgm:pt>
    <dgm:pt modelId="{4B0BB51B-BA59-4D74-9A4F-1D79957FBC79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독서토론 문화 반영</a:t>
          </a:r>
          <a:endParaRPr lang="ko-KR" altLang="en-US" sz="1700" dirty="0"/>
        </a:p>
      </dgm:t>
    </dgm:pt>
    <dgm:pt modelId="{749E8944-7260-4A05-ACAE-DD5A92E63D36}" type="parTrans" cxnId="{2D842A04-E905-40A0-98E6-5961F77B140E}">
      <dgm:prSet/>
      <dgm:spPr/>
      <dgm:t>
        <a:bodyPr/>
        <a:lstStyle/>
        <a:p>
          <a:pPr latinLnBrk="1"/>
          <a:endParaRPr lang="ko-KR" altLang="en-US"/>
        </a:p>
      </dgm:t>
    </dgm:pt>
    <dgm:pt modelId="{1BE2E6B2-0C77-4482-B890-DFBF6CCE58A6}" type="sibTrans" cxnId="{2D842A04-E905-40A0-98E6-5961F77B140E}">
      <dgm:prSet/>
      <dgm:spPr/>
      <dgm:t>
        <a:bodyPr/>
        <a:lstStyle/>
        <a:p>
          <a:pPr latinLnBrk="1"/>
          <a:endParaRPr lang="ko-KR" altLang="en-US"/>
        </a:p>
      </dgm:t>
    </dgm:pt>
    <dgm:pt modelId="{AD65D917-21A3-4818-B477-4F73D4DB65B8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온라인 홍보 강화</a:t>
          </a:r>
          <a:endParaRPr lang="ko-KR" altLang="en-US" sz="1700" dirty="0"/>
        </a:p>
      </dgm:t>
    </dgm:pt>
    <dgm:pt modelId="{8486C964-D849-4B8A-B62D-2F270DA3AF79}" type="parTrans" cxnId="{F2FC1675-73C5-4199-A901-F8BAA6310B8C}">
      <dgm:prSet/>
      <dgm:spPr/>
      <dgm:t>
        <a:bodyPr/>
        <a:lstStyle/>
        <a:p>
          <a:pPr latinLnBrk="1"/>
          <a:endParaRPr lang="ko-KR" altLang="en-US"/>
        </a:p>
      </dgm:t>
    </dgm:pt>
    <dgm:pt modelId="{D141FF57-9706-441F-AB56-93132B82D27B}" type="sibTrans" cxnId="{F2FC1675-73C5-4199-A901-F8BAA6310B8C}">
      <dgm:prSet/>
      <dgm:spPr/>
      <dgm:t>
        <a:bodyPr/>
        <a:lstStyle/>
        <a:p>
          <a:pPr latinLnBrk="1"/>
          <a:endParaRPr lang="ko-KR" altLang="en-US"/>
        </a:p>
      </dgm:t>
    </dgm:pt>
    <dgm:pt modelId="{09B1652B-A75F-4317-BD17-9C535E6FE4C0}">
      <dgm:prSet phldrT="[텍스트]" custT="1"/>
      <dgm:spPr/>
      <dgm:t>
        <a:bodyPr/>
        <a:lstStyle/>
        <a:p>
          <a:pPr latinLnBrk="1"/>
          <a:r>
            <a:rPr lang="ko-KR" altLang="en-US" sz="1700" dirty="0" err="1" smtClean="0"/>
            <a:t>홈레코딩</a:t>
          </a:r>
          <a:r>
            <a:rPr lang="ko-KR" altLang="en-US" sz="1700" dirty="0" smtClean="0"/>
            <a:t> 교육</a:t>
          </a:r>
          <a:r>
            <a:rPr lang="en-US" altLang="ko-KR" sz="1700" dirty="0" smtClean="0"/>
            <a:t>, </a:t>
          </a:r>
          <a:r>
            <a:rPr lang="ko-KR" altLang="en-US" sz="1700" dirty="0" smtClean="0"/>
            <a:t>확보</a:t>
          </a:r>
          <a:endParaRPr lang="ko-KR" altLang="en-US" sz="1700" dirty="0"/>
        </a:p>
      </dgm:t>
    </dgm:pt>
    <dgm:pt modelId="{F9076FCC-C0CD-4A6E-9EC7-9F59EC1E9BBA}" type="parTrans" cxnId="{A281CD25-C670-4B5E-AD2B-C2DC026613CB}">
      <dgm:prSet/>
      <dgm:spPr/>
      <dgm:t>
        <a:bodyPr/>
        <a:lstStyle/>
        <a:p>
          <a:pPr latinLnBrk="1"/>
          <a:endParaRPr lang="ko-KR" altLang="en-US"/>
        </a:p>
      </dgm:t>
    </dgm:pt>
    <dgm:pt modelId="{F725A8E8-FCCB-4845-BDE9-1CFA7108EB87}" type="sibTrans" cxnId="{A281CD25-C670-4B5E-AD2B-C2DC026613CB}">
      <dgm:prSet/>
      <dgm:spPr/>
      <dgm:t>
        <a:bodyPr/>
        <a:lstStyle/>
        <a:p>
          <a:pPr latinLnBrk="1"/>
          <a:endParaRPr lang="ko-KR" altLang="en-US"/>
        </a:p>
      </dgm:t>
    </dgm:pt>
    <dgm:pt modelId="{8C03C8F8-16FE-4D1B-AD45-29450BD4DF9D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무비</a:t>
          </a:r>
          <a:r>
            <a:rPr lang="en-US" altLang="ko-KR" sz="1700" dirty="0" smtClean="0"/>
            <a:t>&amp;</a:t>
          </a:r>
          <a:r>
            <a:rPr lang="ko-KR" altLang="en-US" sz="1700" dirty="0" smtClean="0"/>
            <a:t>토크</a:t>
          </a:r>
          <a:r>
            <a:rPr lang="en-US" altLang="ko-KR" sz="1700" dirty="0" smtClean="0"/>
            <a:t>(</a:t>
          </a:r>
          <a:r>
            <a:rPr lang="ko-KR" altLang="en-US" sz="1700" dirty="0" smtClean="0"/>
            <a:t>신설</a:t>
          </a:r>
          <a:r>
            <a:rPr lang="en-US" altLang="ko-KR" sz="1700" dirty="0" smtClean="0"/>
            <a:t>)</a:t>
          </a:r>
          <a:endParaRPr lang="ko-KR" altLang="en-US" sz="1700" dirty="0"/>
        </a:p>
      </dgm:t>
    </dgm:pt>
    <dgm:pt modelId="{58FD152D-59E5-4277-BFD0-A37CB67CF2D6}" type="parTrans" cxnId="{FED339AD-AB1A-4794-AB8E-BF9CD8A02A6D}">
      <dgm:prSet/>
      <dgm:spPr/>
      <dgm:t>
        <a:bodyPr/>
        <a:lstStyle/>
        <a:p>
          <a:pPr latinLnBrk="1"/>
          <a:endParaRPr lang="ko-KR" altLang="en-US"/>
        </a:p>
      </dgm:t>
    </dgm:pt>
    <dgm:pt modelId="{E1602AC2-45F8-4E01-99FB-1B18482E5E34}" type="sibTrans" cxnId="{FED339AD-AB1A-4794-AB8E-BF9CD8A02A6D}">
      <dgm:prSet/>
      <dgm:spPr/>
      <dgm:t>
        <a:bodyPr/>
        <a:lstStyle/>
        <a:p>
          <a:pPr latinLnBrk="1"/>
          <a:endParaRPr lang="ko-KR" altLang="en-US"/>
        </a:p>
      </dgm:t>
    </dgm:pt>
    <dgm:pt modelId="{5C808203-C212-42ED-8081-5CC4F3886D21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온라인 </a:t>
          </a:r>
          <a:r>
            <a:rPr lang="ko-KR" altLang="en-US" sz="1700" dirty="0" err="1" smtClean="0"/>
            <a:t>웹서버</a:t>
          </a:r>
          <a:r>
            <a:rPr lang="en-US" altLang="ko-KR" sz="1700" dirty="0" smtClean="0"/>
            <a:t>, </a:t>
          </a:r>
          <a:br>
            <a:rPr lang="en-US" altLang="ko-KR" sz="1700" dirty="0" smtClean="0"/>
          </a:br>
          <a:r>
            <a:rPr lang="ko-KR" altLang="en-US" sz="1700" dirty="0" smtClean="0"/>
            <a:t>방화벽 교체</a:t>
          </a:r>
          <a:endParaRPr lang="ko-KR" altLang="en-US" sz="1700" dirty="0"/>
        </a:p>
      </dgm:t>
    </dgm:pt>
    <dgm:pt modelId="{5311A768-18B7-495F-B297-75560970B43A}" type="parTrans" cxnId="{04FD44E6-FCD6-4190-914E-38889E5387EC}">
      <dgm:prSet/>
      <dgm:spPr/>
      <dgm:t>
        <a:bodyPr/>
        <a:lstStyle/>
        <a:p>
          <a:pPr latinLnBrk="1"/>
          <a:endParaRPr lang="ko-KR" altLang="en-US"/>
        </a:p>
      </dgm:t>
    </dgm:pt>
    <dgm:pt modelId="{7C5FC246-7DEF-48A8-8617-2F6045E90C0C}" type="sibTrans" cxnId="{04FD44E6-FCD6-4190-914E-38889E5387EC}">
      <dgm:prSet/>
      <dgm:spPr/>
      <dgm:t>
        <a:bodyPr/>
        <a:lstStyle/>
        <a:p>
          <a:pPr latinLnBrk="1"/>
          <a:endParaRPr lang="ko-KR" altLang="en-US"/>
        </a:p>
      </dgm:t>
    </dgm:pt>
    <dgm:pt modelId="{B6A9A657-E5A3-4AD7-AF12-9B4FA5C6B995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봉사자 다양화 및 </a:t>
          </a:r>
          <a:r>
            <a:rPr lang="en-US" altLang="ko-KR" sz="1700" dirty="0" smtClean="0"/>
            <a:t/>
          </a:r>
          <a:br>
            <a:rPr lang="en-US" altLang="ko-KR" sz="1700" dirty="0" smtClean="0"/>
          </a:br>
          <a:r>
            <a:rPr lang="ko-KR" altLang="en-US" sz="1700" dirty="0" smtClean="0"/>
            <a:t>지속성</a:t>
          </a:r>
          <a:endParaRPr lang="ko-KR" altLang="en-US" sz="1700" dirty="0"/>
        </a:p>
      </dgm:t>
    </dgm:pt>
    <dgm:pt modelId="{276B9B52-114C-401E-99A6-1306D7ECD398}" type="parTrans" cxnId="{84173A00-7B42-4D35-B330-AD56FB464255}">
      <dgm:prSet/>
      <dgm:spPr/>
      <dgm:t>
        <a:bodyPr/>
        <a:lstStyle/>
        <a:p>
          <a:pPr latinLnBrk="1"/>
          <a:endParaRPr lang="ko-KR" altLang="en-US"/>
        </a:p>
      </dgm:t>
    </dgm:pt>
    <dgm:pt modelId="{D032E1FE-0993-4A11-81F4-035AEB619507}" type="sibTrans" cxnId="{84173A00-7B42-4D35-B330-AD56FB464255}">
      <dgm:prSet/>
      <dgm:spPr/>
      <dgm:t>
        <a:bodyPr/>
        <a:lstStyle/>
        <a:p>
          <a:pPr latinLnBrk="1"/>
          <a:endParaRPr lang="ko-KR" altLang="en-US"/>
        </a:p>
      </dgm:t>
    </dgm:pt>
    <dgm:pt modelId="{3BAE2B4D-9D26-4B09-947B-51967F2AE149}" type="pres">
      <dgm:prSet presAssocID="{2B04FEA7-D177-4DA6-B11C-72E93BD034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B5E578-1F4B-40ED-8EF9-57CC6695305F}" type="pres">
      <dgm:prSet presAssocID="{FE6E5D52-2DA7-47DB-B6D2-59A445014975}" presName="composite" presStyleCnt="0"/>
      <dgm:spPr/>
    </dgm:pt>
    <dgm:pt modelId="{6CE1061A-FCA9-4CCA-AC71-F7C678B1DF53}" type="pres">
      <dgm:prSet presAssocID="{FE6E5D52-2DA7-47DB-B6D2-59A44501497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B93185-007E-4772-88FD-1715844AF5F8}" type="pres">
      <dgm:prSet presAssocID="{FE6E5D52-2DA7-47DB-B6D2-59A44501497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64B416-AA5E-49B7-BBA3-48B6394471DF}" type="pres">
      <dgm:prSet presAssocID="{5ABB02B8-BD7D-48C9-A3A2-39C28B95DC48}" presName="space" presStyleCnt="0"/>
      <dgm:spPr/>
    </dgm:pt>
    <dgm:pt modelId="{91B84F7B-8A53-486B-9923-89FE52C23A19}" type="pres">
      <dgm:prSet presAssocID="{049C4C9B-4C60-48A7-B8A4-DB47874036C9}" presName="composite" presStyleCnt="0"/>
      <dgm:spPr/>
    </dgm:pt>
    <dgm:pt modelId="{8FDCFDA9-9834-4750-82BA-4E4BB2A86C0B}" type="pres">
      <dgm:prSet presAssocID="{049C4C9B-4C60-48A7-B8A4-DB47874036C9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99CAD9-6449-44E4-80EF-37F94D16A004}" type="pres">
      <dgm:prSet presAssocID="{049C4C9B-4C60-48A7-B8A4-DB47874036C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004767-E8FA-49D5-9565-BBB2B4E3DFF3}" type="pres">
      <dgm:prSet presAssocID="{DCEA1377-0015-43D4-B78A-8104924C6E58}" presName="space" presStyleCnt="0"/>
      <dgm:spPr/>
    </dgm:pt>
    <dgm:pt modelId="{A9C77076-3BD5-4783-B8ED-9B697289E887}" type="pres">
      <dgm:prSet presAssocID="{80BEF7C7-2480-4981-8AB8-94D2F932D1BF}" presName="composite" presStyleCnt="0"/>
      <dgm:spPr/>
    </dgm:pt>
    <dgm:pt modelId="{142E40B9-7117-42EE-B36A-556502110179}" type="pres">
      <dgm:prSet presAssocID="{80BEF7C7-2480-4981-8AB8-94D2F932D1B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0485ABF-EF7E-46A6-8934-4A096E27167A}" type="pres">
      <dgm:prSet presAssocID="{80BEF7C7-2480-4981-8AB8-94D2F932D1B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EDE91D3-8892-4207-BCF9-4D7E7EAB1840}" type="presOf" srcId="{48A88F95-0805-423D-9BC7-08A21D4859F6}" destId="{8799CAD9-6449-44E4-80EF-37F94D16A004}" srcOrd="0" destOrd="0" presId="urn:microsoft.com/office/officeart/2005/8/layout/hList1"/>
    <dgm:cxn modelId="{69A05FE3-6FC9-411E-A944-F24A88958A8F}" type="presOf" srcId="{80BEF7C7-2480-4981-8AB8-94D2F932D1BF}" destId="{142E40B9-7117-42EE-B36A-556502110179}" srcOrd="0" destOrd="0" presId="urn:microsoft.com/office/officeart/2005/8/layout/hList1"/>
    <dgm:cxn modelId="{8143FC39-4AAD-4D93-A5E1-DE04692825A7}" type="presOf" srcId="{4B0BB51B-BA59-4D74-9A4F-1D79957FBC79}" destId="{3CB93185-007E-4772-88FD-1715844AF5F8}" srcOrd="0" destOrd="3" presId="urn:microsoft.com/office/officeart/2005/8/layout/hList1"/>
    <dgm:cxn modelId="{C03DEFA7-4A60-4580-82CF-F19CE28F96F3}" type="presOf" srcId="{5C808203-C212-42ED-8081-5CC4F3886D21}" destId="{8799CAD9-6449-44E4-80EF-37F94D16A004}" srcOrd="0" destOrd="4" presId="urn:microsoft.com/office/officeart/2005/8/layout/hList1"/>
    <dgm:cxn modelId="{8CE2985C-08CA-4D76-94CF-249615B54B13}" srcId="{FE6E5D52-2DA7-47DB-B6D2-59A445014975}" destId="{3427F283-40F5-4A6C-BB2F-09F9684B94D7}" srcOrd="0" destOrd="0" parTransId="{99A1D6A4-2B52-4586-8FD6-642385E2B7CD}" sibTransId="{D2768368-0A59-41CE-A4BC-B80EB53DC896}"/>
    <dgm:cxn modelId="{FE672991-2B8E-4740-8C82-C5A19418E981}" srcId="{2B04FEA7-D177-4DA6-B11C-72E93BD03418}" destId="{80BEF7C7-2480-4981-8AB8-94D2F932D1BF}" srcOrd="2" destOrd="0" parTransId="{482E6881-6FB8-4125-8044-2FE79066243D}" sibTransId="{F8741FBB-7DFE-4D63-82FD-790033B11A6E}"/>
    <dgm:cxn modelId="{0CE4E234-6B51-4449-A526-34C811779792}" srcId="{FE6E5D52-2DA7-47DB-B6D2-59A445014975}" destId="{AD7C3B64-3441-482E-BCA9-AFBFDBACF5FC}" srcOrd="2" destOrd="0" parTransId="{7DAC4FC6-5DF1-490C-9290-9B6BDA37A963}" sibTransId="{93F0CC57-E8B2-468E-BD81-6CB3A612EF14}"/>
    <dgm:cxn modelId="{37736EA5-B67A-40CB-A2B4-FA318BF963C2}" type="presOf" srcId="{42D62281-FD7D-484F-A2BC-0410E9745DCE}" destId="{F0485ABF-EF7E-46A6-8934-4A096E27167A}" srcOrd="0" destOrd="1" presId="urn:microsoft.com/office/officeart/2005/8/layout/hList1"/>
    <dgm:cxn modelId="{4DD7CB89-BF0F-4DAC-B5E9-222E7C2B27C4}" srcId="{2B04FEA7-D177-4DA6-B11C-72E93BD03418}" destId="{FE6E5D52-2DA7-47DB-B6D2-59A445014975}" srcOrd="0" destOrd="0" parTransId="{50509BFD-C834-4500-B790-3F482CBA4CC6}" sibTransId="{5ABB02B8-BD7D-48C9-A3A2-39C28B95DC48}"/>
    <dgm:cxn modelId="{FED339AD-AB1A-4794-AB8E-BF9CD8A02A6D}" srcId="{049C4C9B-4C60-48A7-B8A4-DB47874036C9}" destId="{8C03C8F8-16FE-4D1B-AD45-29450BD4DF9D}" srcOrd="3" destOrd="0" parTransId="{58FD152D-59E5-4277-BFD0-A37CB67CF2D6}" sibTransId="{E1602AC2-45F8-4E01-99FB-1B18482E5E34}"/>
    <dgm:cxn modelId="{8B37964B-5A8C-40C2-B015-D8C725E4E94F}" type="presOf" srcId="{09B1652B-A75F-4317-BD17-9C535E6FE4C0}" destId="{8799CAD9-6449-44E4-80EF-37F94D16A004}" srcOrd="0" destOrd="2" presId="urn:microsoft.com/office/officeart/2005/8/layout/hList1"/>
    <dgm:cxn modelId="{F2FC1675-73C5-4199-A901-F8BAA6310B8C}" srcId="{FE6E5D52-2DA7-47DB-B6D2-59A445014975}" destId="{AD65D917-21A3-4818-B477-4F73D4DB65B8}" srcOrd="4" destOrd="0" parTransId="{8486C964-D849-4B8A-B62D-2F270DA3AF79}" sibTransId="{D141FF57-9706-441F-AB56-93132B82D27B}"/>
    <dgm:cxn modelId="{A87A72B5-D70D-43AB-A2AA-3CAD887A2864}" type="presOf" srcId="{3427F283-40F5-4A6C-BB2F-09F9684B94D7}" destId="{3CB93185-007E-4772-88FD-1715844AF5F8}" srcOrd="0" destOrd="0" presId="urn:microsoft.com/office/officeart/2005/8/layout/hList1"/>
    <dgm:cxn modelId="{DEC77AFE-5F6F-40A0-ACFB-1795AA9C5FDF}" type="presOf" srcId="{AD65D917-21A3-4818-B477-4F73D4DB65B8}" destId="{3CB93185-007E-4772-88FD-1715844AF5F8}" srcOrd="0" destOrd="4" presId="urn:microsoft.com/office/officeart/2005/8/layout/hList1"/>
    <dgm:cxn modelId="{3EFBCB0F-3005-4C3B-A3E2-034F7E6A80F2}" type="presOf" srcId="{FE6E5D52-2DA7-47DB-B6D2-59A445014975}" destId="{6CE1061A-FCA9-4CCA-AC71-F7C678B1DF53}" srcOrd="0" destOrd="0" presId="urn:microsoft.com/office/officeart/2005/8/layout/hList1"/>
    <dgm:cxn modelId="{56952C55-A3EE-4B2D-8379-B960F53E801B}" type="presOf" srcId="{B6A9A657-E5A3-4AD7-AF12-9B4FA5C6B995}" destId="{F0485ABF-EF7E-46A6-8934-4A096E27167A}" srcOrd="0" destOrd="2" presId="urn:microsoft.com/office/officeart/2005/8/layout/hList1"/>
    <dgm:cxn modelId="{D2EE529C-1458-4B4E-AB15-B7EB73518884}" type="presOf" srcId="{0BCD4288-3683-48A1-9458-43AE07C2A2F1}" destId="{3CB93185-007E-4772-88FD-1715844AF5F8}" srcOrd="0" destOrd="1" presId="urn:microsoft.com/office/officeart/2005/8/layout/hList1"/>
    <dgm:cxn modelId="{04FD44E6-FCD6-4190-914E-38889E5387EC}" srcId="{049C4C9B-4C60-48A7-B8A4-DB47874036C9}" destId="{5C808203-C212-42ED-8081-5CC4F3886D21}" srcOrd="4" destOrd="0" parTransId="{5311A768-18B7-495F-B297-75560970B43A}" sibTransId="{7C5FC246-7DEF-48A8-8617-2F6045E90C0C}"/>
    <dgm:cxn modelId="{ADB2D0DA-74A2-494B-84E4-64F013129727}" srcId="{049C4C9B-4C60-48A7-B8A4-DB47874036C9}" destId="{48A88F95-0805-423D-9BC7-08A21D4859F6}" srcOrd="0" destOrd="0" parTransId="{3A77408F-69BA-49CB-A858-AFD5AE90D3CD}" sibTransId="{88DCF72A-4A56-48D2-939E-5921DBF0C22A}"/>
    <dgm:cxn modelId="{0D6A238F-9A08-4865-9CC5-34A36FCA333B}" srcId="{2B04FEA7-D177-4DA6-B11C-72E93BD03418}" destId="{049C4C9B-4C60-48A7-B8A4-DB47874036C9}" srcOrd="1" destOrd="0" parTransId="{9E723E46-5B18-4D01-B487-1356DFE2FE19}" sibTransId="{DCEA1377-0015-43D4-B78A-8104924C6E58}"/>
    <dgm:cxn modelId="{3B706E78-9FB7-4EEA-95EB-4EB5C0DE072D}" type="presOf" srcId="{049C4C9B-4C60-48A7-B8A4-DB47874036C9}" destId="{8FDCFDA9-9834-4750-82BA-4E4BB2A86C0B}" srcOrd="0" destOrd="0" presId="urn:microsoft.com/office/officeart/2005/8/layout/hList1"/>
    <dgm:cxn modelId="{F401B3CD-278A-4029-8BD2-93B767EC48FE}" type="presOf" srcId="{8C03C8F8-16FE-4D1B-AD45-29450BD4DF9D}" destId="{8799CAD9-6449-44E4-80EF-37F94D16A004}" srcOrd="0" destOrd="3" presId="urn:microsoft.com/office/officeart/2005/8/layout/hList1"/>
    <dgm:cxn modelId="{F73D45BE-1541-4028-8973-CE863ECB415C}" type="presOf" srcId="{2B04FEA7-D177-4DA6-B11C-72E93BD03418}" destId="{3BAE2B4D-9D26-4B09-947B-51967F2AE149}" srcOrd="0" destOrd="0" presId="urn:microsoft.com/office/officeart/2005/8/layout/hList1"/>
    <dgm:cxn modelId="{4376DAB6-DF21-4BCA-B710-97D225554910}" type="presOf" srcId="{D139DDAE-EF6D-4CB9-9A34-3325A2D717DB}" destId="{F0485ABF-EF7E-46A6-8934-4A096E27167A}" srcOrd="0" destOrd="0" presId="urn:microsoft.com/office/officeart/2005/8/layout/hList1"/>
    <dgm:cxn modelId="{A281CD25-C670-4B5E-AD2B-C2DC026613CB}" srcId="{049C4C9B-4C60-48A7-B8A4-DB47874036C9}" destId="{09B1652B-A75F-4317-BD17-9C535E6FE4C0}" srcOrd="2" destOrd="0" parTransId="{F9076FCC-C0CD-4A6E-9EC7-9F59EC1E9BBA}" sibTransId="{F725A8E8-FCCB-4845-BDE9-1CFA7108EB87}"/>
    <dgm:cxn modelId="{6349C816-9C06-4DEC-8CFE-3ED184BA9074}" srcId="{049C4C9B-4C60-48A7-B8A4-DB47874036C9}" destId="{EE6D8271-C4A3-43F3-AC86-93F81341DABF}" srcOrd="1" destOrd="0" parTransId="{2FDA4E10-BBA6-4D39-BE01-64D467F75026}" sibTransId="{AA827075-C354-40AB-BFE4-41B18687ED4F}"/>
    <dgm:cxn modelId="{7CAC2E21-FB72-4753-A8F8-26CA2F0BFDF0}" srcId="{80BEF7C7-2480-4981-8AB8-94D2F932D1BF}" destId="{D139DDAE-EF6D-4CB9-9A34-3325A2D717DB}" srcOrd="0" destOrd="0" parTransId="{D2A6406F-214C-4BD6-A513-6BE7BA09D0AE}" sibTransId="{B9063D59-FCED-4FFA-AEAD-7016FF53F387}"/>
    <dgm:cxn modelId="{1F5E973D-FB38-4289-B1A7-B04DA2C5F70B}" type="presOf" srcId="{EE6D8271-C4A3-43F3-AC86-93F81341DABF}" destId="{8799CAD9-6449-44E4-80EF-37F94D16A004}" srcOrd="0" destOrd="1" presId="urn:microsoft.com/office/officeart/2005/8/layout/hList1"/>
    <dgm:cxn modelId="{84173A00-7B42-4D35-B330-AD56FB464255}" srcId="{80BEF7C7-2480-4981-8AB8-94D2F932D1BF}" destId="{B6A9A657-E5A3-4AD7-AF12-9B4FA5C6B995}" srcOrd="2" destOrd="0" parTransId="{276B9B52-114C-401E-99A6-1306D7ECD398}" sibTransId="{D032E1FE-0993-4A11-81F4-035AEB619507}"/>
    <dgm:cxn modelId="{0DE9E323-6131-4D06-B7C5-BD2F654BB145}" srcId="{FE6E5D52-2DA7-47DB-B6D2-59A445014975}" destId="{0BCD4288-3683-48A1-9458-43AE07C2A2F1}" srcOrd="1" destOrd="0" parTransId="{02937F59-C6BF-4802-A72A-73AF83D24444}" sibTransId="{B41EF34F-1B1E-4968-AF30-564A63DAA044}"/>
    <dgm:cxn modelId="{2D842A04-E905-40A0-98E6-5961F77B140E}" srcId="{FE6E5D52-2DA7-47DB-B6D2-59A445014975}" destId="{4B0BB51B-BA59-4D74-9A4F-1D79957FBC79}" srcOrd="3" destOrd="0" parTransId="{749E8944-7260-4A05-ACAE-DD5A92E63D36}" sibTransId="{1BE2E6B2-0C77-4482-B890-DFBF6CCE58A6}"/>
    <dgm:cxn modelId="{127AF3E0-82B1-4B9B-BF59-9B5AB45B4C9E}" type="presOf" srcId="{AD7C3B64-3441-482E-BCA9-AFBFDBACF5FC}" destId="{3CB93185-007E-4772-88FD-1715844AF5F8}" srcOrd="0" destOrd="2" presId="urn:microsoft.com/office/officeart/2005/8/layout/hList1"/>
    <dgm:cxn modelId="{5E40FE83-FDBD-4EC9-88C1-3B30F050D83A}" srcId="{80BEF7C7-2480-4981-8AB8-94D2F932D1BF}" destId="{42D62281-FD7D-484F-A2BC-0410E9745DCE}" srcOrd="1" destOrd="0" parTransId="{758FA931-D77E-4B0E-9E44-B45F58899A42}" sibTransId="{F22BA765-FA4D-498F-AEEB-03FA977A3394}"/>
    <dgm:cxn modelId="{C76EBFEF-20CD-4BC2-B80E-CACDE54649F3}" type="presParOf" srcId="{3BAE2B4D-9D26-4B09-947B-51967F2AE149}" destId="{B5B5E578-1F4B-40ED-8EF9-57CC6695305F}" srcOrd="0" destOrd="0" presId="urn:microsoft.com/office/officeart/2005/8/layout/hList1"/>
    <dgm:cxn modelId="{F36A801C-A721-44D5-8F60-E23E7393E113}" type="presParOf" srcId="{B5B5E578-1F4B-40ED-8EF9-57CC6695305F}" destId="{6CE1061A-FCA9-4CCA-AC71-F7C678B1DF53}" srcOrd="0" destOrd="0" presId="urn:microsoft.com/office/officeart/2005/8/layout/hList1"/>
    <dgm:cxn modelId="{4E53707F-84AD-434B-8D30-6DC5A1167BD3}" type="presParOf" srcId="{B5B5E578-1F4B-40ED-8EF9-57CC6695305F}" destId="{3CB93185-007E-4772-88FD-1715844AF5F8}" srcOrd="1" destOrd="0" presId="urn:microsoft.com/office/officeart/2005/8/layout/hList1"/>
    <dgm:cxn modelId="{3FD35724-3CE3-49B9-8B6E-53620319896E}" type="presParOf" srcId="{3BAE2B4D-9D26-4B09-947B-51967F2AE149}" destId="{3F64B416-AA5E-49B7-BBA3-48B6394471DF}" srcOrd="1" destOrd="0" presId="urn:microsoft.com/office/officeart/2005/8/layout/hList1"/>
    <dgm:cxn modelId="{F60B4451-DF37-449F-B594-9D5ED57C3013}" type="presParOf" srcId="{3BAE2B4D-9D26-4B09-947B-51967F2AE149}" destId="{91B84F7B-8A53-486B-9923-89FE52C23A19}" srcOrd="2" destOrd="0" presId="urn:microsoft.com/office/officeart/2005/8/layout/hList1"/>
    <dgm:cxn modelId="{25AFDB2A-7050-4621-BB94-7C37377E8307}" type="presParOf" srcId="{91B84F7B-8A53-486B-9923-89FE52C23A19}" destId="{8FDCFDA9-9834-4750-82BA-4E4BB2A86C0B}" srcOrd="0" destOrd="0" presId="urn:microsoft.com/office/officeart/2005/8/layout/hList1"/>
    <dgm:cxn modelId="{0F57A2BE-E156-47C2-90E0-EA55FFD7D6F2}" type="presParOf" srcId="{91B84F7B-8A53-486B-9923-89FE52C23A19}" destId="{8799CAD9-6449-44E4-80EF-37F94D16A004}" srcOrd="1" destOrd="0" presId="urn:microsoft.com/office/officeart/2005/8/layout/hList1"/>
    <dgm:cxn modelId="{EA7A7BF3-2E57-4E15-97FA-AC69B0690C22}" type="presParOf" srcId="{3BAE2B4D-9D26-4B09-947B-51967F2AE149}" destId="{B5004767-E8FA-49D5-9565-BBB2B4E3DFF3}" srcOrd="3" destOrd="0" presId="urn:microsoft.com/office/officeart/2005/8/layout/hList1"/>
    <dgm:cxn modelId="{AA294EC9-C657-4735-A7CF-4AE708257FAF}" type="presParOf" srcId="{3BAE2B4D-9D26-4B09-947B-51967F2AE149}" destId="{A9C77076-3BD5-4783-B8ED-9B697289E887}" srcOrd="4" destOrd="0" presId="urn:microsoft.com/office/officeart/2005/8/layout/hList1"/>
    <dgm:cxn modelId="{23AB1E56-DCFC-4637-B76A-A29EBBD11E8E}" type="presParOf" srcId="{A9C77076-3BD5-4783-B8ED-9B697289E887}" destId="{142E40B9-7117-42EE-B36A-556502110179}" srcOrd="0" destOrd="0" presId="urn:microsoft.com/office/officeart/2005/8/layout/hList1"/>
    <dgm:cxn modelId="{CD394D3A-595D-414B-90ED-22981DD67C52}" type="presParOf" srcId="{A9C77076-3BD5-4783-B8ED-9B697289E887}" destId="{F0485ABF-EF7E-46A6-8934-4A096E27167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5CC053-1755-4C84-B3B5-24F8A8831733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E4D32B8-97DB-4E02-B33E-0FCA9F5E56D2}">
      <dgm:prSet phldrT="[텍스트]" custT="1"/>
      <dgm:spPr/>
      <dgm:t>
        <a:bodyPr/>
        <a:lstStyle/>
        <a:p>
          <a:pPr latinLnBrk="1"/>
          <a:r>
            <a:rPr lang="ko-KR" altLang="en-US" sz="1170" dirty="0" smtClean="0"/>
            <a:t>최신영화와 외화 영화 빠른 보급</a:t>
          </a:r>
          <a:endParaRPr lang="ko-KR" altLang="en-US" sz="1170" dirty="0"/>
        </a:p>
      </dgm:t>
    </dgm:pt>
    <dgm:pt modelId="{D8951571-60A1-4418-8181-801A13690470}" type="parTrans" cxnId="{7090A58B-5EC7-4FEB-803C-939876AEE694}">
      <dgm:prSet/>
      <dgm:spPr/>
      <dgm:t>
        <a:bodyPr/>
        <a:lstStyle/>
        <a:p>
          <a:pPr latinLnBrk="1"/>
          <a:endParaRPr lang="ko-KR" altLang="en-US" sz="3600"/>
        </a:p>
      </dgm:t>
    </dgm:pt>
    <dgm:pt modelId="{F679A80C-9FAA-4045-9C66-B88A98D18715}" type="sibTrans" cxnId="{7090A58B-5EC7-4FEB-803C-939876AEE694}">
      <dgm:prSet/>
      <dgm:spPr/>
      <dgm:t>
        <a:bodyPr/>
        <a:lstStyle/>
        <a:p>
          <a:pPr latinLnBrk="1"/>
          <a:endParaRPr lang="ko-KR" altLang="en-US" sz="3600"/>
        </a:p>
      </dgm:t>
    </dgm:pt>
    <dgm:pt modelId="{894BEFCD-347C-468E-9BFF-AD401FFEF1CD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화면해설 소리영화</a:t>
          </a:r>
          <a:r>
            <a:rPr lang="en-US" altLang="ko-KR" sz="1400" dirty="0" smtClean="0"/>
            <a:t>(</a:t>
          </a:r>
          <a:r>
            <a:rPr lang="ko-KR" altLang="en-US" sz="1400" dirty="0" smtClean="0"/>
            <a:t>외화</a:t>
          </a:r>
          <a:r>
            <a:rPr lang="en-US" altLang="ko-KR" sz="1400" dirty="0" smtClean="0"/>
            <a:t>)</a:t>
          </a:r>
          <a:endParaRPr lang="ko-KR" altLang="en-US" sz="1400" dirty="0"/>
        </a:p>
      </dgm:t>
    </dgm:pt>
    <dgm:pt modelId="{77A369CD-C1AC-4445-B2BC-B313A4E3653D}" type="parTrans" cxnId="{424D31E4-302F-4CFE-948A-5D20501D31EB}">
      <dgm:prSet/>
      <dgm:spPr/>
      <dgm:t>
        <a:bodyPr/>
        <a:lstStyle/>
        <a:p>
          <a:pPr latinLnBrk="1"/>
          <a:endParaRPr lang="ko-KR" altLang="en-US" sz="3600"/>
        </a:p>
      </dgm:t>
    </dgm:pt>
    <dgm:pt modelId="{5802F22F-1FF4-4DF4-A8F8-CCBDF4BA554E}" type="sibTrans" cxnId="{424D31E4-302F-4CFE-948A-5D20501D31EB}">
      <dgm:prSet/>
      <dgm:spPr/>
      <dgm:t>
        <a:bodyPr/>
        <a:lstStyle/>
        <a:p>
          <a:pPr latinLnBrk="1"/>
          <a:endParaRPr lang="ko-KR" altLang="en-US" sz="3600"/>
        </a:p>
      </dgm:t>
    </dgm:pt>
    <dgm:pt modelId="{DE587C99-45B4-4496-9E11-9EDEBACDE180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1200" dirty="0" smtClean="0"/>
            <a:t>학교방문 독서지도</a:t>
          </a:r>
          <a:endParaRPr lang="en-US" altLang="ko-KR" sz="1200" dirty="0" smtClean="0"/>
        </a:p>
        <a:p>
          <a:pPr latinLnBrk="1">
            <a:lnSpc>
              <a:spcPct val="100000"/>
            </a:lnSpc>
          </a:pPr>
          <a:r>
            <a:rPr lang="ko-KR" altLang="en-US" sz="1200" dirty="0" smtClean="0"/>
            <a:t>다양한 장르 독서 흥미 유발</a:t>
          </a:r>
          <a:endParaRPr lang="ko-KR" altLang="en-US" sz="1200" dirty="0"/>
        </a:p>
      </dgm:t>
    </dgm:pt>
    <dgm:pt modelId="{AFDAF579-2E13-4742-A97B-024D90AB9DA8}" type="parTrans" cxnId="{95E694C8-4691-4391-A0E9-8C10A08F2F34}">
      <dgm:prSet/>
      <dgm:spPr/>
      <dgm:t>
        <a:bodyPr/>
        <a:lstStyle/>
        <a:p>
          <a:pPr latinLnBrk="1"/>
          <a:endParaRPr lang="ko-KR" altLang="en-US" sz="3600"/>
        </a:p>
      </dgm:t>
    </dgm:pt>
    <dgm:pt modelId="{4D40CBC2-19F3-4EBC-8C4B-BDAA52A830A7}" type="sibTrans" cxnId="{95E694C8-4691-4391-A0E9-8C10A08F2F34}">
      <dgm:prSet/>
      <dgm:spPr/>
      <dgm:t>
        <a:bodyPr/>
        <a:lstStyle/>
        <a:p>
          <a:pPr latinLnBrk="1"/>
          <a:endParaRPr lang="ko-KR" altLang="en-US" sz="3600"/>
        </a:p>
      </dgm:t>
    </dgm:pt>
    <dgm:pt modelId="{3D3F8A78-4C06-46B5-BD53-3773871B2792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찾아가는 </a:t>
          </a:r>
          <a:r>
            <a:rPr lang="en-US" altLang="ko-KR" sz="1400" dirty="0" smtClean="0"/>
            <a:t>MBC</a:t>
          </a:r>
          <a:r>
            <a:rPr lang="ko-KR" altLang="en-US" sz="1400" dirty="0" smtClean="0"/>
            <a:t>동화구연</a:t>
          </a:r>
          <a:endParaRPr lang="ko-KR" altLang="en-US" sz="1400" dirty="0"/>
        </a:p>
      </dgm:t>
    </dgm:pt>
    <dgm:pt modelId="{DD1AB500-D8BF-404E-BEE5-F954A32144F6}" type="parTrans" cxnId="{6DC025C0-A79B-4023-A9CD-1B3D3D7105CB}">
      <dgm:prSet/>
      <dgm:spPr/>
      <dgm:t>
        <a:bodyPr/>
        <a:lstStyle/>
        <a:p>
          <a:pPr latinLnBrk="1"/>
          <a:endParaRPr lang="ko-KR" altLang="en-US" sz="3600"/>
        </a:p>
      </dgm:t>
    </dgm:pt>
    <dgm:pt modelId="{90EC2C39-847F-48F9-AA07-A28AB0568A69}" type="sibTrans" cxnId="{6DC025C0-A79B-4023-A9CD-1B3D3D7105CB}">
      <dgm:prSet/>
      <dgm:spPr/>
      <dgm:t>
        <a:bodyPr/>
        <a:lstStyle/>
        <a:p>
          <a:pPr latinLnBrk="1"/>
          <a:endParaRPr lang="ko-KR" altLang="en-US" sz="3600"/>
        </a:p>
      </dgm:t>
    </dgm:pt>
    <dgm:pt modelId="{2B19F788-595F-428B-9718-EAC8DE65B3EE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이용자 중심의 편리한 독서환경</a:t>
          </a:r>
          <a:endParaRPr lang="ko-KR" altLang="en-US" sz="1200" dirty="0"/>
        </a:p>
      </dgm:t>
    </dgm:pt>
    <dgm:pt modelId="{666C2313-EA89-4A24-B09D-5E4EC0339E52}" type="parTrans" cxnId="{E53110D1-045F-497E-922A-E172652422CB}">
      <dgm:prSet/>
      <dgm:spPr/>
      <dgm:t>
        <a:bodyPr/>
        <a:lstStyle/>
        <a:p>
          <a:pPr latinLnBrk="1"/>
          <a:endParaRPr lang="ko-KR" altLang="en-US" sz="3600"/>
        </a:p>
      </dgm:t>
    </dgm:pt>
    <dgm:pt modelId="{C365BB79-6387-4C72-AD5A-EC11B69C3B10}" type="sibTrans" cxnId="{E53110D1-045F-497E-922A-E172652422CB}">
      <dgm:prSet/>
      <dgm:spPr/>
      <dgm:t>
        <a:bodyPr/>
        <a:lstStyle/>
        <a:p>
          <a:pPr latinLnBrk="1"/>
          <a:endParaRPr lang="ko-KR" altLang="en-US" sz="3600"/>
        </a:p>
      </dgm:t>
    </dgm:pt>
    <dgm:pt modelId="{2B1955E2-A448-47CF-847E-9ADDE8EE020A}">
      <dgm:prSet phldrT="[텍스트]" custT="1"/>
      <dgm:spPr/>
      <dgm:t>
        <a:bodyPr/>
        <a:lstStyle/>
        <a:p>
          <a:pPr latinLnBrk="1"/>
          <a:r>
            <a:rPr lang="ko-KR" altLang="en-US" sz="1800" dirty="0" err="1" smtClean="0"/>
            <a:t>모바일</a:t>
          </a:r>
          <a:r>
            <a:rPr lang="ko-KR" altLang="en-US" sz="1800" dirty="0" smtClean="0"/>
            <a:t> </a:t>
          </a:r>
          <a:r>
            <a:rPr lang="ko-KR" altLang="en-US" sz="1800" dirty="0" err="1" smtClean="0"/>
            <a:t>소리책</a:t>
          </a:r>
          <a:endParaRPr lang="ko-KR" altLang="en-US" sz="1800" dirty="0"/>
        </a:p>
      </dgm:t>
    </dgm:pt>
    <dgm:pt modelId="{2E4511C5-956C-4B92-B5B2-EC0990BECC14}" type="parTrans" cxnId="{E7C88379-015D-4A92-A80D-934305AA4A73}">
      <dgm:prSet/>
      <dgm:spPr/>
      <dgm:t>
        <a:bodyPr/>
        <a:lstStyle/>
        <a:p>
          <a:pPr latinLnBrk="1"/>
          <a:endParaRPr lang="ko-KR" altLang="en-US" sz="3600"/>
        </a:p>
      </dgm:t>
    </dgm:pt>
    <dgm:pt modelId="{619F0999-00C3-4B19-8DAA-63ED2EEFDCC6}" type="sibTrans" cxnId="{E7C88379-015D-4A92-A80D-934305AA4A73}">
      <dgm:prSet/>
      <dgm:spPr/>
      <dgm:t>
        <a:bodyPr/>
        <a:lstStyle/>
        <a:p>
          <a:pPr latinLnBrk="1"/>
          <a:endParaRPr lang="ko-KR" altLang="en-US" sz="3600"/>
        </a:p>
      </dgm:t>
    </dgm:pt>
    <dgm:pt modelId="{C171163D-D78F-4759-B3C8-1B972290F9DD}" type="pres">
      <dgm:prSet presAssocID="{B85CC053-1755-4C84-B3B5-24F8A883173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2C2659-1B6A-4BE4-AF6C-D88F5E89E7EF}" type="pres">
      <dgm:prSet presAssocID="{5E4D32B8-97DB-4E02-B33E-0FCA9F5E56D2}" presName="composite" presStyleCnt="0">
        <dgm:presLayoutVars>
          <dgm:chMax val="1"/>
          <dgm:chPref val="1"/>
        </dgm:presLayoutVars>
      </dgm:prSet>
      <dgm:spPr/>
    </dgm:pt>
    <dgm:pt modelId="{AA6BF197-9C99-45FB-A327-A4E0926FFF6D}" type="pres">
      <dgm:prSet presAssocID="{5E4D32B8-97DB-4E02-B33E-0FCA9F5E56D2}" presName="Accent" presStyleLbl="trAlignAcc1" presStyleIdx="0" presStyleCnt="3" custScaleY="110056" custLinFactNeighborY="315">
        <dgm:presLayoutVars>
          <dgm:chMax val="0"/>
          <dgm:chPref val="0"/>
        </dgm:presLayoutVars>
      </dgm:prSet>
      <dgm:spPr/>
    </dgm:pt>
    <dgm:pt modelId="{F62AD5D8-B1B0-4912-A7CC-355632A82356}" type="pres">
      <dgm:prSet presAssocID="{5E4D32B8-97DB-4E02-B33E-0FCA9F5E56D2}" presName="Image" presStyleLbl="alignImgPlace1" presStyleIdx="0" presStyleCnt="3" custLinFactNeighborX="-825" custLinFactNeighborY="-630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9A8E4A8-5D3B-44FD-A2FC-8875FE510DF2}" type="pres">
      <dgm:prSet presAssocID="{5E4D32B8-97DB-4E02-B33E-0FCA9F5E56D2}" presName="ChildComposite" presStyleCnt="0"/>
      <dgm:spPr/>
    </dgm:pt>
    <dgm:pt modelId="{9CC138EA-DA10-41C9-B899-B0D3118202AA}" type="pres">
      <dgm:prSet presAssocID="{5E4D32B8-97DB-4E02-B33E-0FCA9F5E56D2}" presName="Child" presStyleLbl="node1" presStyleIdx="0" presStyleCnt="3" custLinFactNeighborX="2476" custLinFactNeighborY="352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CC929C-3A8F-41A8-9DF5-A81B1AF1977E}" type="pres">
      <dgm:prSet presAssocID="{5E4D32B8-97DB-4E02-B33E-0FCA9F5E56D2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BAE8D4-A977-4AB0-B708-8CDC600FE6D6}" type="pres">
      <dgm:prSet presAssocID="{F679A80C-9FAA-4045-9C66-B88A98D18715}" presName="sibTrans" presStyleCnt="0"/>
      <dgm:spPr/>
    </dgm:pt>
    <dgm:pt modelId="{6822446D-6A99-4EF9-BF14-AA6BCE8B7BC9}" type="pres">
      <dgm:prSet presAssocID="{DE587C99-45B4-4496-9E11-9EDEBACDE180}" presName="composite" presStyleCnt="0">
        <dgm:presLayoutVars>
          <dgm:chMax val="1"/>
          <dgm:chPref val="1"/>
        </dgm:presLayoutVars>
      </dgm:prSet>
      <dgm:spPr/>
    </dgm:pt>
    <dgm:pt modelId="{ABB36757-64C5-43D3-82F7-945F1B164A3F}" type="pres">
      <dgm:prSet presAssocID="{DE587C99-45B4-4496-9E11-9EDEBACDE180}" presName="Accent" presStyleLbl="trAlignAcc1" presStyleIdx="1" presStyleCnt="3" custScaleY="111318">
        <dgm:presLayoutVars>
          <dgm:chMax val="0"/>
          <dgm:chPref val="0"/>
        </dgm:presLayoutVars>
      </dgm:prSet>
      <dgm:spPr/>
    </dgm:pt>
    <dgm:pt modelId="{5063CEDD-F741-440E-9202-755C07CBB8DF}" type="pres">
      <dgm:prSet presAssocID="{DE587C99-45B4-4496-9E11-9EDEBACDE180}" presName="Image" presStyleLbl="alignImgPlace1" presStyleIdx="1" presStyleCnt="3" custLinFactNeighborX="412" custLinFactNeighborY="-727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2C7E6FD-BE0C-46AF-ADB1-1F6567B82741}" type="pres">
      <dgm:prSet presAssocID="{DE587C99-45B4-4496-9E11-9EDEBACDE180}" presName="ChildComposite" presStyleCnt="0"/>
      <dgm:spPr/>
    </dgm:pt>
    <dgm:pt modelId="{B92B8D10-C0D9-4F2A-92A8-D8D4CAD4C062}" type="pres">
      <dgm:prSet presAssocID="{DE587C99-45B4-4496-9E11-9EDEBACDE180}" presName="Child" presStyleLbl="node1" presStyleIdx="1" presStyleCnt="3" custLinFactNeighborY="24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38DEAC5-0780-460F-B68A-281700240271}" type="pres">
      <dgm:prSet presAssocID="{DE587C99-45B4-4496-9E11-9EDEBACDE180}" presName="Parent" presStyleLbl="revTx" presStyleIdx="1" presStyleCnt="3" custScaleY="161493" custLinFactNeighborY="-315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EBE492-4EA3-4EF6-8AFD-59EF6F704177}" type="pres">
      <dgm:prSet presAssocID="{4D40CBC2-19F3-4EBC-8C4B-BDAA52A830A7}" presName="sibTrans" presStyleCnt="0"/>
      <dgm:spPr/>
    </dgm:pt>
    <dgm:pt modelId="{E63A596B-D6CA-48E2-92C8-51F8DE94587C}" type="pres">
      <dgm:prSet presAssocID="{2B19F788-595F-428B-9718-EAC8DE65B3EE}" presName="composite" presStyleCnt="0">
        <dgm:presLayoutVars>
          <dgm:chMax val="1"/>
          <dgm:chPref val="1"/>
        </dgm:presLayoutVars>
      </dgm:prSet>
      <dgm:spPr/>
    </dgm:pt>
    <dgm:pt modelId="{D5ADCCAA-36E5-49B7-ADEA-F1EC52685036}" type="pres">
      <dgm:prSet presAssocID="{2B19F788-595F-428B-9718-EAC8DE65B3EE}" presName="Accent" presStyleLbl="trAlignAcc1" presStyleIdx="2" presStyleCnt="3" custScaleY="112579">
        <dgm:presLayoutVars>
          <dgm:chMax val="0"/>
          <dgm:chPref val="0"/>
        </dgm:presLayoutVars>
      </dgm:prSet>
      <dgm:spPr/>
    </dgm:pt>
    <dgm:pt modelId="{8E5CE436-0DF1-41D9-A6A8-EA6BD9EEDF71}" type="pres">
      <dgm:prSet presAssocID="{2B19F788-595F-428B-9718-EAC8DE65B3EE}" presName="Image" presStyleLbl="alignImgPlace1" presStyleIdx="2" presStyleCnt="3" custLinFactNeighborY="-679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13831B0-8D47-495C-AB6C-863E9B50B98B}" type="pres">
      <dgm:prSet presAssocID="{2B19F788-595F-428B-9718-EAC8DE65B3EE}" presName="ChildComposite" presStyleCnt="0"/>
      <dgm:spPr/>
    </dgm:pt>
    <dgm:pt modelId="{D1301FD5-D7BF-4998-881D-F194CA0843B3}" type="pres">
      <dgm:prSet presAssocID="{2B19F788-595F-428B-9718-EAC8DE65B3EE}" presName="Child" presStyleLbl="node1" presStyleIdx="2" presStyleCnt="3" custLinFactNeighborX="-824" custLinFactNeighborY="33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0A5681D-6F78-4CDB-8615-ED75B2D5B6E7}" type="pres">
      <dgm:prSet presAssocID="{2B19F788-595F-428B-9718-EAC8DE65B3EE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2DB9549-30EC-4F48-80E1-6B81A931D0A7}" type="presOf" srcId="{894BEFCD-347C-468E-9BFF-AD401FFEF1CD}" destId="{9CC138EA-DA10-41C9-B899-B0D3118202AA}" srcOrd="0" destOrd="0" presId="urn:microsoft.com/office/officeart/2008/layout/CaptionedPictures"/>
    <dgm:cxn modelId="{424D31E4-302F-4CFE-948A-5D20501D31EB}" srcId="{5E4D32B8-97DB-4E02-B33E-0FCA9F5E56D2}" destId="{894BEFCD-347C-468E-9BFF-AD401FFEF1CD}" srcOrd="0" destOrd="0" parTransId="{77A369CD-C1AC-4445-B2BC-B313A4E3653D}" sibTransId="{5802F22F-1FF4-4DF4-A8F8-CCBDF4BA554E}"/>
    <dgm:cxn modelId="{95E694C8-4691-4391-A0E9-8C10A08F2F34}" srcId="{B85CC053-1755-4C84-B3B5-24F8A8831733}" destId="{DE587C99-45B4-4496-9E11-9EDEBACDE180}" srcOrd="1" destOrd="0" parTransId="{AFDAF579-2E13-4742-A97B-024D90AB9DA8}" sibTransId="{4D40CBC2-19F3-4EBC-8C4B-BDAA52A830A7}"/>
    <dgm:cxn modelId="{22BE0E31-CDCE-423D-8475-B7DF014F819C}" type="presOf" srcId="{5E4D32B8-97DB-4E02-B33E-0FCA9F5E56D2}" destId="{F8CC929C-3A8F-41A8-9DF5-A81B1AF1977E}" srcOrd="0" destOrd="0" presId="urn:microsoft.com/office/officeart/2008/layout/CaptionedPictures"/>
    <dgm:cxn modelId="{1B312279-7CD4-402B-85BE-BF6AF1926D2E}" type="presOf" srcId="{3D3F8A78-4C06-46B5-BD53-3773871B2792}" destId="{B92B8D10-C0D9-4F2A-92A8-D8D4CAD4C062}" srcOrd="0" destOrd="0" presId="urn:microsoft.com/office/officeart/2008/layout/CaptionedPictures"/>
    <dgm:cxn modelId="{307844B7-B99C-4D89-8DA7-02BFEBBB6956}" type="presOf" srcId="{2B19F788-595F-428B-9718-EAC8DE65B3EE}" destId="{30A5681D-6F78-4CDB-8615-ED75B2D5B6E7}" srcOrd="0" destOrd="0" presId="urn:microsoft.com/office/officeart/2008/layout/CaptionedPictures"/>
    <dgm:cxn modelId="{6DC025C0-A79B-4023-A9CD-1B3D3D7105CB}" srcId="{DE587C99-45B4-4496-9E11-9EDEBACDE180}" destId="{3D3F8A78-4C06-46B5-BD53-3773871B2792}" srcOrd="0" destOrd="0" parTransId="{DD1AB500-D8BF-404E-BEE5-F954A32144F6}" sibTransId="{90EC2C39-847F-48F9-AA07-A28AB0568A69}"/>
    <dgm:cxn modelId="{A4A362F9-6D9B-4DBF-A39E-77742578AE75}" type="presOf" srcId="{2B1955E2-A448-47CF-847E-9ADDE8EE020A}" destId="{D1301FD5-D7BF-4998-881D-F194CA0843B3}" srcOrd="0" destOrd="0" presId="urn:microsoft.com/office/officeart/2008/layout/CaptionedPictures"/>
    <dgm:cxn modelId="{7090A58B-5EC7-4FEB-803C-939876AEE694}" srcId="{B85CC053-1755-4C84-B3B5-24F8A8831733}" destId="{5E4D32B8-97DB-4E02-B33E-0FCA9F5E56D2}" srcOrd="0" destOrd="0" parTransId="{D8951571-60A1-4418-8181-801A13690470}" sibTransId="{F679A80C-9FAA-4045-9C66-B88A98D18715}"/>
    <dgm:cxn modelId="{FF2D81CD-781A-4282-BB8E-DC66D64E70D7}" type="presOf" srcId="{DE587C99-45B4-4496-9E11-9EDEBACDE180}" destId="{F38DEAC5-0780-460F-B68A-281700240271}" srcOrd="0" destOrd="0" presId="urn:microsoft.com/office/officeart/2008/layout/CaptionedPictures"/>
    <dgm:cxn modelId="{5FE722F7-FB6F-4AAC-9587-AF874ABFC275}" type="presOf" srcId="{B85CC053-1755-4C84-B3B5-24F8A8831733}" destId="{C171163D-D78F-4759-B3C8-1B972290F9DD}" srcOrd="0" destOrd="0" presId="urn:microsoft.com/office/officeart/2008/layout/CaptionedPictures"/>
    <dgm:cxn modelId="{E7C88379-015D-4A92-A80D-934305AA4A73}" srcId="{2B19F788-595F-428B-9718-EAC8DE65B3EE}" destId="{2B1955E2-A448-47CF-847E-9ADDE8EE020A}" srcOrd="0" destOrd="0" parTransId="{2E4511C5-956C-4B92-B5B2-EC0990BECC14}" sibTransId="{619F0999-00C3-4B19-8DAA-63ED2EEFDCC6}"/>
    <dgm:cxn modelId="{E53110D1-045F-497E-922A-E172652422CB}" srcId="{B85CC053-1755-4C84-B3B5-24F8A8831733}" destId="{2B19F788-595F-428B-9718-EAC8DE65B3EE}" srcOrd="2" destOrd="0" parTransId="{666C2313-EA89-4A24-B09D-5E4EC0339E52}" sibTransId="{C365BB79-6387-4C72-AD5A-EC11B69C3B10}"/>
    <dgm:cxn modelId="{44AE6929-0415-4C1F-AE01-9125269E9FDE}" type="presParOf" srcId="{C171163D-D78F-4759-B3C8-1B972290F9DD}" destId="{872C2659-1B6A-4BE4-AF6C-D88F5E89E7EF}" srcOrd="0" destOrd="0" presId="urn:microsoft.com/office/officeart/2008/layout/CaptionedPictures"/>
    <dgm:cxn modelId="{5213F810-BF0D-4514-B9D8-3FA955697D7C}" type="presParOf" srcId="{872C2659-1B6A-4BE4-AF6C-D88F5E89E7EF}" destId="{AA6BF197-9C99-45FB-A327-A4E0926FFF6D}" srcOrd="0" destOrd="0" presId="urn:microsoft.com/office/officeart/2008/layout/CaptionedPictures"/>
    <dgm:cxn modelId="{C777D5AA-A305-4BA1-A361-A0932985B929}" type="presParOf" srcId="{872C2659-1B6A-4BE4-AF6C-D88F5E89E7EF}" destId="{F62AD5D8-B1B0-4912-A7CC-355632A82356}" srcOrd="1" destOrd="0" presId="urn:microsoft.com/office/officeart/2008/layout/CaptionedPictures"/>
    <dgm:cxn modelId="{B91E2F69-6E82-41DA-A600-C6240EB038BB}" type="presParOf" srcId="{872C2659-1B6A-4BE4-AF6C-D88F5E89E7EF}" destId="{79A8E4A8-5D3B-44FD-A2FC-8875FE510DF2}" srcOrd="2" destOrd="0" presId="urn:microsoft.com/office/officeart/2008/layout/CaptionedPictures"/>
    <dgm:cxn modelId="{4985FDC5-6273-478D-BA23-10F5708552E8}" type="presParOf" srcId="{79A8E4A8-5D3B-44FD-A2FC-8875FE510DF2}" destId="{9CC138EA-DA10-41C9-B899-B0D3118202AA}" srcOrd="0" destOrd="0" presId="urn:microsoft.com/office/officeart/2008/layout/CaptionedPictures"/>
    <dgm:cxn modelId="{B7FC59B0-67CE-414A-89D3-669758D71FC5}" type="presParOf" srcId="{79A8E4A8-5D3B-44FD-A2FC-8875FE510DF2}" destId="{F8CC929C-3A8F-41A8-9DF5-A81B1AF1977E}" srcOrd="1" destOrd="0" presId="urn:microsoft.com/office/officeart/2008/layout/CaptionedPictures"/>
    <dgm:cxn modelId="{F5271941-A385-43DF-B7A6-673853E4952C}" type="presParOf" srcId="{C171163D-D78F-4759-B3C8-1B972290F9DD}" destId="{D0BAE8D4-A977-4AB0-B708-8CDC600FE6D6}" srcOrd="1" destOrd="0" presId="urn:microsoft.com/office/officeart/2008/layout/CaptionedPictures"/>
    <dgm:cxn modelId="{BFC76551-A098-44D8-B5DB-A3C84CBFD0DC}" type="presParOf" srcId="{C171163D-D78F-4759-B3C8-1B972290F9DD}" destId="{6822446D-6A99-4EF9-BF14-AA6BCE8B7BC9}" srcOrd="2" destOrd="0" presId="urn:microsoft.com/office/officeart/2008/layout/CaptionedPictures"/>
    <dgm:cxn modelId="{5444208B-5177-494A-8572-FEE7C9AA089D}" type="presParOf" srcId="{6822446D-6A99-4EF9-BF14-AA6BCE8B7BC9}" destId="{ABB36757-64C5-43D3-82F7-945F1B164A3F}" srcOrd="0" destOrd="0" presId="urn:microsoft.com/office/officeart/2008/layout/CaptionedPictures"/>
    <dgm:cxn modelId="{66546DD9-29F6-47E9-A9BA-46BD41208C97}" type="presParOf" srcId="{6822446D-6A99-4EF9-BF14-AA6BCE8B7BC9}" destId="{5063CEDD-F741-440E-9202-755C07CBB8DF}" srcOrd="1" destOrd="0" presId="urn:microsoft.com/office/officeart/2008/layout/CaptionedPictures"/>
    <dgm:cxn modelId="{DB5EEA53-9A0B-4FA6-AEC8-14FE2B14C5DD}" type="presParOf" srcId="{6822446D-6A99-4EF9-BF14-AA6BCE8B7BC9}" destId="{C2C7E6FD-BE0C-46AF-ADB1-1F6567B82741}" srcOrd="2" destOrd="0" presId="urn:microsoft.com/office/officeart/2008/layout/CaptionedPictures"/>
    <dgm:cxn modelId="{5561C8F4-F330-4DF1-A64F-9F3181608BE0}" type="presParOf" srcId="{C2C7E6FD-BE0C-46AF-ADB1-1F6567B82741}" destId="{B92B8D10-C0D9-4F2A-92A8-D8D4CAD4C062}" srcOrd="0" destOrd="0" presId="urn:microsoft.com/office/officeart/2008/layout/CaptionedPictures"/>
    <dgm:cxn modelId="{0AC71F37-69CE-45B8-9C4B-A99A4068111F}" type="presParOf" srcId="{C2C7E6FD-BE0C-46AF-ADB1-1F6567B82741}" destId="{F38DEAC5-0780-460F-B68A-281700240271}" srcOrd="1" destOrd="0" presId="urn:microsoft.com/office/officeart/2008/layout/CaptionedPictures"/>
    <dgm:cxn modelId="{3996BB7F-A1AF-43ED-B108-E0E9A54DAC0F}" type="presParOf" srcId="{C171163D-D78F-4759-B3C8-1B972290F9DD}" destId="{99EBE492-4EA3-4EF6-8AFD-59EF6F704177}" srcOrd="3" destOrd="0" presId="urn:microsoft.com/office/officeart/2008/layout/CaptionedPictures"/>
    <dgm:cxn modelId="{7AE88A4F-2864-4FB4-9240-19891D8188C4}" type="presParOf" srcId="{C171163D-D78F-4759-B3C8-1B972290F9DD}" destId="{E63A596B-D6CA-48E2-92C8-51F8DE94587C}" srcOrd="4" destOrd="0" presId="urn:microsoft.com/office/officeart/2008/layout/CaptionedPictures"/>
    <dgm:cxn modelId="{D9E0F68C-A2AA-48A9-B688-18B036FEFAF7}" type="presParOf" srcId="{E63A596B-D6CA-48E2-92C8-51F8DE94587C}" destId="{D5ADCCAA-36E5-49B7-ADEA-F1EC52685036}" srcOrd="0" destOrd="0" presId="urn:microsoft.com/office/officeart/2008/layout/CaptionedPictures"/>
    <dgm:cxn modelId="{174F9A8A-A5A5-42BA-9170-C6713F7EC119}" type="presParOf" srcId="{E63A596B-D6CA-48E2-92C8-51F8DE94587C}" destId="{8E5CE436-0DF1-41D9-A6A8-EA6BD9EEDF71}" srcOrd="1" destOrd="0" presId="urn:microsoft.com/office/officeart/2008/layout/CaptionedPictures"/>
    <dgm:cxn modelId="{71606475-8432-433F-861B-9A8514297BB2}" type="presParOf" srcId="{E63A596B-D6CA-48E2-92C8-51F8DE94587C}" destId="{013831B0-8D47-495C-AB6C-863E9B50B98B}" srcOrd="2" destOrd="0" presId="urn:microsoft.com/office/officeart/2008/layout/CaptionedPictures"/>
    <dgm:cxn modelId="{63218BAE-95DA-4905-A659-7188F0642C03}" type="presParOf" srcId="{013831B0-8D47-495C-AB6C-863E9B50B98B}" destId="{D1301FD5-D7BF-4998-881D-F194CA0843B3}" srcOrd="0" destOrd="0" presId="urn:microsoft.com/office/officeart/2008/layout/CaptionedPictures"/>
    <dgm:cxn modelId="{0A836F52-BE0F-438F-96AE-7985A0C89B1D}" type="presParOf" srcId="{013831B0-8D47-495C-AB6C-863E9B50B98B}" destId="{30A5681D-6F78-4CDB-8615-ED75B2D5B6E7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0C6E5B-4363-4A8E-8AB4-1166573A2DF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44AA5D97-FA5F-4B5A-AD04-A812FABD742F}">
      <dgm:prSet phldrT="[텍스트]"/>
      <dgm:spPr/>
      <dgm:t>
        <a:bodyPr/>
        <a:lstStyle/>
        <a:p>
          <a:pPr latinLnBrk="1"/>
          <a:r>
            <a:rPr lang="ko-KR" altLang="en-US" dirty="0" smtClean="0"/>
            <a:t>우리은행</a:t>
          </a:r>
          <a:r>
            <a:rPr lang="en-US" altLang="ko-KR" dirty="0" smtClean="0"/>
            <a:t>/</a:t>
          </a:r>
          <a:br>
            <a:rPr lang="en-US" altLang="ko-KR" dirty="0" smtClean="0"/>
          </a:br>
          <a:r>
            <a:rPr lang="ko-KR" altLang="en-US" dirty="0" smtClean="0"/>
            <a:t>삼성 나눔과 꿈 후원</a:t>
          </a:r>
          <a:endParaRPr lang="ko-KR" altLang="en-US" dirty="0"/>
        </a:p>
      </dgm:t>
    </dgm:pt>
    <dgm:pt modelId="{CF061F94-A16E-4647-BBE2-A03E45269C5A}" type="parTrans" cxnId="{79AE1F9E-40A1-463C-83CC-E42B16827C58}">
      <dgm:prSet/>
      <dgm:spPr/>
      <dgm:t>
        <a:bodyPr/>
        <a:lstStyle/>
        <a:p>
          <a:pPr latinLnBrk="1"/>
          <a:endParaRPr lang="ko-KR" altLang="en-US"/>
        </a:p>
      </dgm:t>
    </dgm:pt>
    <dgm:pt modelId="{73D56CAA-723A-4FCF-A15B-B75DF1218540}" type="sibTrans" cxnId="{79AE1F9E-40A1-463C-83CC-E42B16827C58}">
      <dgm:prSet/>
      <dgm:spPr/>
      <dgm:t>
        <a:bodyPr/>
        <a:lstStyle/>
        <a:p>
          <a:pPr latinLnBrk="1"/>
          <a:endParaRPr lang="ko-KR" altLang="en-US"/>
        </a:p>
      </dgm:t>
    </dgm:pt>
    <dgm:pt modelId="{5B13E036-499D-467D-819A-59B8CD73B24B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소리책</a:t>
          </a:r>
          <a:r>
            <a:rPr lang="ko-KR" altLang="en-US" dirty="0" smtClean="0"/>
            <a:t> 서버</a:t>
          </a:r>
          <a:r>
            <a:rPr lang="en-US" altLang="ko-KR" dirty="0" smtClean="0"/>
            <a:t>/</a:t>
          </a:r>
          <a:br>
            <a:rPr lang="en-US" altLang="ko-KR" dirty="0" smtClean="0"/>
          </a:br>
          <a:r>
            <a:rPr lang="ko-KR" altLang="en-US" dirty="0" smtClean="0"/>
            <a:t>녹음장비 교체</a:t>
          </a:r>
          <a:endParaRPr lang="ko-KR" altLang="en-US" dirty="0"/>
        </a:p>
      </dgm:t>
    </dgm:pt>
    <dgm:pt modelId="{F7CE3267-5EAC-4BDA-9423-569164E7F236}" type="parTrans" cxnId="{74820820-2CB4-48CB-B00F-27DE037AD209}">
      <dgm:prSet/>
      <dgm:spPr/>
      <dgm:t>
        <a:bodyPr/>
        <a:lstStyle/>
        <a:p>
          <a:pPr latinLnBrk="1"/>
          <a:endParaRPr lang="ko-KR" altLang="en-US"/>
        </a:p>
      </dgm:t>
    </dgm:pt>
    <dgm:pt modelId="{93D5C28B-2818-4C51-97C4-F687CF6923BC}" type="sibTrans" cxnId="{74820820-2CB4-48CB-B00F-27DE037AD209}">
      <dgm:prSet/>
      <dgm:spPr/>
      <dgm:t>
        <a:bodyPr/>
        <a:lstStyle/>
        <a:p>
          <a:pPr latinLnBrk="1"/>
          <a:endParaRPr lang="ko-KR" altLang="en-US"/>
        </a:p>
      </dgm:t>
    </dgm:pt>
    <dgm:pt modelId="{EF66B75C-F833-4010-997B-7B6DE88D0D7F}">
      <dgm:prSet phldrT="[텍스트]"/>
      <dgm:spPr/>
      <dgm:t>
        <a:bodyPr/>
        <a:lstStyle/>
        <a:p>
          <a:pPr latinLnBrk="1"/>
          <a:r>
            <a:rPr lang="ko-KR" altLang="en-US" dirty="0" smtClean="0"/>
            <a:t>도서관 도서 폐기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서가정리</a:t>
          </a:r>
          <a:endParaRPr lang="ko-KR" altLang="en-US" dirty="0"/>
        </a:p>
      </dgm:t>
    </dgm:pt>
    <dgm:pt modelId="{0148A620-F22A-47DA-B88E-F4D1CB46253C}" type="parTrans" cxnId="{B7BF2369-FDED-4B90-8DCF-068D2C41FF03}">
      <dgm:prSet/>
      <dgm:spPr/>
      <dgm:t>
        <a:bodyPr/>
        <a:lstStyle/>
        <a:p>
          <a:pPr latinLnBrk="1"/>
          <a:endParaRPr lang="ko-KR" altLang="en-US"/>
        </a:p>
      </dgm:t>
    </dgm:pt>
    <dgm:pt modelId="{72901602-F3B3-46A3-B7C5-5CB5D9244EAB}" type="sibTrans" cxnId="{B7BF2369-FDED-4B90-8DCF-068D2C41FF03}">
      <dgm:prSet/>
      <dgm:spPr/>
      <dgm:t>
        <a:bodyPr/>
        <a:lstStyle/>
        <a:p>
          <a:pPr latinLnBrk="1"/>
          <a:endParaRPr lang="ko-KR" altLang="en-US"/>
        </a:p>
      </dgm:t>
    </dgm:pt>
    <dgm:pt modelId="{276583FC-5FA8-4276-A9F8-4299E8C1A335}">
      <dgm:prSet phldrT="[텍스트]"/>
      <dgm:spPr/>
      <dgm:t>
        <a:bodyPr/>
        <a:lstStyle/>
        <a:p>
          <a:pPr latinLnBrk="1"/>
          <a:r>
            <a:rPr lang="ko-KR" altLang="en-US" dirty="0" smtClean="0"/>
            <a:t>녹음봉사자</a:t>
          </a:r>
          <a:r>
            <a:rPr lang="en-US" altLang="ko-KR" dirty="0" smtClean="0"/>
            <a:t/>
          </a:r>
          <a:br>
            <a:rPr lang="en-US" altLang="ko-KR" dirty="0" smtClean="0"/>
          </a:br>
          <a:r>
            <a:rPr lang="ko-KR" altLang="en-US" dirty="0" smtClean="0"/>
            <a:t>외부시상</a:t>
          </a:r>
          <a:endParaRPr lang="en-US" altLang="ko-KR" dirty="0" smtClean="0"/>
        </a:p>
      </dgm:t>
    </dgm:pt>
    <dgm:pt modelId="{9F21E610-9C50-4C44-8C40-0C86334073AA}" type="parTrans" cxnId="{C1101BE1-EFB9-4CFC-B0AD-83B4940CA861}">
      <dgm:prSet/>
      <dgm:spPr/>
      <dgm:t>
        <a:bodyPr/>
        <a:lstStyle/>
        <a:p>
          <a:pPr latinLnBrk="1"/>
          <a:endParaRPr lang="ko-KR" altLang="en-US"/>
        </a:p>
      </dgm:t>
    </dgm:pt>
    <dgm:pt modelId="{62151035-D6B3-4D8C-BDFD-74FA989281DC}" type="sibTrans" cxnId="{C1101BE1-EFB9-4CFC-B0AD-83B4940CA861}">
      <dgm:prSet/>
      <dgm:spPr/>
      <dgm:t>
        <a:bodyPr/>
        <a:lstStyle/>
        <a:p>
          <a:pPr latinLnBrk="1"/>
          <a:endParaRPr lang="ko-KR" altLang="en-US"/>
        </a:p>
      </dgm:t>
    </dgm:pt>
    <dgm:pt modelId="{0C9E463B-5DD4-42CF-85B1-050BDBE97D6A}" type="pres">
      <dgm:prSet presAssocID="{1D0C6E5B-4363-4A8E-8AB4-1166573A2D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A4AEEEB-2D82-4148-A86D-E76DBFC33332}" type="pres">
      <dgm:prSet presAssocID="{44AA5D97-FA5F-4B5A-AD04-A812FABD742F}" presName="composite" presStyleCnt="0"/>
      <dgm:spPr/>
    </dgm:pt>
    <dgm:pt modelId="{5EAE28D9-758C-42C1-8951-2218343C81B3}" type="pres">
      <dgm:prSet presAssocID="{44AA5D97-FA5F-4B5A-AD04-A812FABD742F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C03C3A9-D651-448C-8961-DF5BFC033A96}" type="pres">
      <dgm:prSet presAssocID="{44AA5D97-FA5F-4B5A-AD04-A812FABD742F}" presName="wedgeRectCallout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1F06E82-6DA8-4CF5-8985-F53D0787D5C5}" type="pres">
      <dgm:prSet presAssocID="{73D56CAA-723A-4FCF-A15B-B75DF1218540}" presName="sibTrans" presStyleCnt="0"/>
      <dgm:spPr/>
    </dgm:pt>
    <dgm:pt modelId="{5A549546-803E-4A96-AC95-D05FE5939A1A}" type="pres">
      <dgm:prSet presAssocID="{5B13E036-499D-467D-819A-59B8CD73B24B}" presName="composite" presStyleCnt="0"/>
      <dgm:spPr/>
    </dgm:pt>
    <dgm:pt modelId="{7A5B71AC-CFEB-45EB-8734-EB4C145665B5}" type="pres">
      <dgm:prSet presAssocID="{5B13E036-499D-467D-819A-59B8CD73B24B}" presName="rect1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5E3A2B0-FAA2-45C1-A02B-7362D60A4E01}" type="pres">
      <dgm:prSet presAssocID="{5B13E036-499D-467D-819A-59B8CD73B24B}" presName="wedgeRectCallout1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AAC3C62-0D92-4FC2-B54F-31DF2821D520}" type="pres">
      <dgm:prSet presAssocID="{93D5C28B-2818-4C51-97C4-F687CF6923BC}" presName="sibTrans" presStyleCnt="0"/>
      <dgm:spPr/>
    </dgm:pt>
    <dgm:pt modelId="{560F2AC5-911A-428F-8499-970B04B93FE4}" type="pres">
      <dgm:prSet presAssocID="{EF66B75C-F833-4010-997B-7B6DE88D0D7F}" presName="composite" presStyleCnt="0"/>
      <dgm:spPr/>
    </dgm:pt>
    <dgm:pt modelId="{78D3E0DF-1D0B-4E02-8694-BDA33D3C8BB3}" type="pres">
      <dgm:prSet presAssocID="{EF66B75C-F833-4010-997B-7B6DE88D0D7F}" presName="rect1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FD6174A-D7F0-442D-9A50-CAC3742A13FC}" type="pres">
      <dgm:prSet presAssocID="{EF66B75C-F833-4010-997B-7B6DE88D0D7F}" presName="wedgeRectCallout1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F5358A-265C-41EF-8CBE-E47574B8FDC9}" type="pres">
      <dgm:prSet presAssocID="{72901602-F3B3-46A3-B7C5-5CB5D9244EAB}" presName="sibTrans" presStyleCnt="0"/>
      <dgm:spPr/>
    </dgm:pt>
    <dgm:pt modelId="{4994C25D-1078-4EE1-B18D-D437F9BB4FB6}" type="pres">
      <dgm:prSet presAssocID="{276583FC-5FA8-4276-A9F8-4299E8C1A335}" presName="composite" presStyleCnt="0"/>
      <dgm:spPr/>
    </dgm:pt>
    <dgm:pt modelId="{7CDB8B24-8394-48BF-891F-08280FA493A0}" type="pres">
      <dgm:prSet presAssocID="{276583FC-5FA8-4276-A9F8-4299E8C1A335}" presName="rect1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C2E92D3-83D1-4614-9008-E7D30AF40E8C}" type="pres">
      <dgm:prSet presAssocID="{276583FC-5FA8-4276-A9F8-4299E8C1A335}" presName="wedgeRectCallout1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9AE1F9E-40A1-463C-83CC-E42B16827C58}" srcId="{1D0C6E5B-4363-4A8E-8AB4-1166573A2DFC}" destId="{44AA5D97-FA5F-4B5A-AD04-A812FABD742F}" srcOrd="0" destOrd="0" parTransId="{CF061F94-A16E-4647-BBE2-A03E45269C5A}" sibTransId="{73D56CAA-723A-4FCF-A15B-B75DF1218540}"/>
    <dgm:cxn modelId="{C1101BE1-EFB9-4CFC-B0AD-83B4940CA861}" srcId="{1D0C6E5B-4363-4A8E-8AB4-1166573A2DFC}" destId="{276583FC-5FA8-4276-A9F8-4299E8C1A335}" srcOrd="3" destOrd="0" parTransId="{9F21E610-9C50-4C44-8C40-0C86334073AA}" sibTransId="{62151035-D6B3-4D8C-BDFD-74FA989281DC}"/>
    <dgm:cxn modelId="{11B35576-0A3C-4502-AAAE-C43FB7248813}" type="presOf" srcId="{1D0C6E5B-4363-4A8E-8AB4-1166573A2DFC}" destId="{0C9E463B-5DD4-42CF-85B1-050BDBE97D6A}" srcOrd="0" destOrd="0" presId="urn:microsoft.com/office/officeart/2008/layout/BendingPictureCaptionList"/>
    <dgm:cxn modelId="{0350C70B-16B8-4357-8290-F92E93E7FFCC}" type="presOf" srcId="{EF66B75C-F833-4010-997B-7B6DE88D0D7F}" destId="{8FD6174A-D7F0-442D-9A50-CAC3742A13FC}" srcOrd="0" destOrd="0" presId="urn:microsoft.com/office/officeart/2008/layout/BendingPictureCaptionList"/>
    <dgm:cxn modelId="{74820820-2CB4-48CB-B00F-27DE037AD209}" srcId="{1D0C6E5B-4363-4A8E-8AB4-1166573A2DFC}" destId="{5B13E036-499D-467D-819A-59B8CD73B24B}" srcOrd="1" destOrd="0" parTransId="{F7CE3267-5EAC-4BDA-9423-569164E7F236}" sibTransId="{93D5C28B-2818-4C51-97C4-F687CF6923BC}"/>
    <dgm:cxn modelId="{03EA8F9F-B136-44E8-BC7B-6FC943A823F9}" type="presOf" srcId="{276583FC-5FA8-4276-A9F8-4299E8C1A335}" destId="{7C2E92D3-83D1-4614-9008-E7D30AF40E8C}" srcOrd="0" destOrd="0" presId="urn:microsoft.com/office/officeart/2008/layout/BendingPictureCaptionList"/>
    <dgm:cxn modelId="{B7BF2369-FDED-4B90-8DCF-068D2C41FF03}" srcId="{1D0C6E5B-4363-4A8E-8AB4-1166573A2DFC}" destId="{EF66B75C-F833-4010-997B-7B6DE88D0D7F}" srcOrd="2" destOrd="0" parTransId="{0148A620-F22A-47DA-B88E-F4D1CB46253C}" sibTransId="{72901602-F3B3-46A3-B7C5-5CB5D9244EAB}"/>
    <dgm:cxn modelId="{F017139A-D46B-400D-BC34-7B34F5CD061B}" type="presOf" srcId="{44AA5D97-FA5F-4B5A-AD04-A812FABD742F}" destId="{CC03C3A9-D651-448C-8961-DF5BFC033A96}" srcOrd="0" destOrd="0" presId="urn:microsoft.com/office/officeart/2008/layout/BendingPictureCaptionList"/>
    <dgm:cxn modelId="{C1648FDC-1A45-4F05-9407-E78E62BECC8F}" type="presOf" srcId="{5B13E036-499D-467D-819A-59B8CD73B24B}" destId="{65E3A2B0-FAA2-45C1-A02B-7362D60A4E01}" srcOrd="0" destOrd="0" presId="urn:microsoft.com/office/officeart/2008/layout/BendingPictureCaptionList"/>
    <dgm:cxn modelId="{0A52C5E8-8797-4AAD-9EF1-8CA29E90A0D6}" type="presParOf" srcId="{0C9E463B-5DD4-42CF-85B1-050BDBE97D6A}" destId="{4A4AEEEB-2D82-4148-A86D-E76DBFC33332}" srcOrd="0" destOrd="0" presId="urn:microsoft.com/office/officeart/2008/layout/BendingPictureCaptionList"/>
    <dgm:cxn modelId="{F06716CF-000B-4E76-B840-8494969E385B}" type="presParOf" srcId="{4A4AEEEB-2D82-4148-A86D-E76DBFC33332}" destId="{5EAE28D9-758C-42C1-8951-2218343C81B3}" srcOrd="0" destOrd="0" presId="urn:microsoft.com/office/officeart/2008/layout/BendingPictureCaptionList"/>
    <dgm:cxn modelId="{8B1BC20A-4D06-4F72-B73C-FDAE86E2D5DF}" type="presParOf" srcId="{4A4AEEEB-2D82-4148-A86D-E76DBFC33332}" destId="{CC03C3A9-D651-448C-8961-DF5BFC033A96}" srcOrd="1" destOrd="0" presId="urn:microsoft.com/office/officeart/2008/layout/BendingPictureCaptionList"/>
    <dgm:cxn modelId="{1B311503-6F28-4705-95FA-1AC7FDC76812}" type="presParOf" srcId="{0C9E463B-5DD4-42CF-85B1-050BDBE97D6A}" destId="{C1F06E82-6DA8-4CF5-8985-F53D0787D5C5}" srcOrd="1" destOrd="0" presId="urn:microsoft.com/office/officeart/2008/layout/BendingPictureCaptionList"/>
    <dgm:cxn modelId="{1ECD6292-D056-4EB3-B5F3-2C6CCB99B090}" type="presParOf" srcId="{0C9E463B-5DD4-42CF-85B1-050BDBE97D6A}" destId="{5A549546-803E-4A96-AC95-D05FE5939A1A}" srcOrd="2" destOrd="0" presId="urn:microsoft.com/office/officeart/2008/layout/BendingPictureCaptionList"/>
    <dgm:cxn modelId="{361FCB06-C5C4-4DD7-817A-A6F1A853C3D3}" type="presParOf" srcId="{5A549546-803E-4A96-AC95-D05FE5939A1A}" destId="{7A5B71AC-CFEB-45EB-8734-EB4C145665B5}" srcOrd="0" destOrd="0" presId="urn:microsoft.com/office/officeart/2008/layout/BendingPictureCaptionList"/>
    <dgm:cxn modelId="{4D608378-7857-4C83-B9D3-E266C3E26F64}" type="presParOf" srcId="{5A549546-803E-4A96-AC95-D05FE5939A1A}" destId="{65E3A2B0-FAA2-45C1-A02B-7362D60A4E01}" srcOrd="1" destOrd="0" presId="urn:microsoft.com/office/officeart/2008/layout/BendingPictureCaptionList"/>
    <dgm:cxn modelId="{5E6EE6F3-8F81-4929-99A4-7897D342D4C5}" type="presParOf" srcId="{0C9E463B-5DD4-42CF-85B1-050BDBE97D6A}" destId="{7AAC3C62-0D92-4FC2-B54F-31DF2821D520}" srcOrd="3" destOrd="0" presId="urn:microsoft.com/office/officeart/2008/layout/BendingPictureCaptionList"/>
    <dgm:cxn modelId="{43EEB4F3-4D34-4A3C-9FD2-4215135E6780}" type="presParOf" srcId="{0C9E463B-5DD4-42CF-85B1-050BDBE97D6A}" destId="{560F2AC5-911A-428F-8499-970B04B93FE4}" srcOrd="4" destOrd="0" presId="urn:microsoft.com/office/officeart/2008/layout/BendingPictureCaptionList"/>
    <dgm:cxn modelId="{E7EB4078-F328-4E18-B504-F6B0B5F2B59C}" type="presParOf" srcId="{560F2AC5-911A-428F-8499-970B04B93FE4}" destId="{78D3E0DF-1D0B-4E02-8694-BDA33D3C8BB3}" srcOrd="0" destOrd="0" presId="urn:microsoft.com/office/officeart/2008/layout/BendingPictureCaptionList"/>
    <dgm:cxn modelId="{F6826B30-C53C-4D95-B4B6-FCDD8711C3D6}" type="presParOf" srcId="{560F2AC5-911A-428F-8499-970B04B93FE4}" destId="{8FD6174A-D7F0-442D-9A50-CAC3742A13FC}" srcOrd="1" destOrd="0" presId="urn:microsoft.com/office/officeart/2008/layout/BendingPictureCaptionList"/>
    <dgm:cxn modelId="{E55BB1AC-D33C-44F7-A556-8C7D22DE89D7}" type="presParOf" srcId="{0C9E463B-5DD4-42CF-85B1-050BDBE97D6A}" destId="{3FF5358A-265C-41EF-8CBE-E47574B8FDC9}" srcOrd="5" destOrd="0" presId="urn:microsoft.com/office/officeart/2008/layout/BendingPictureCaptionList"/>
    <dgm:cxn modelId="{A35A760F-3273-4D78-8113-76E8DFB21A7C}" type="presParOf" srcId="{0C9E463B-5DD4-42CF-85B1-050BDBE97D6A}" destId="{4994C25D-1078-4EE1-B18D-D437F9BB4FB6}" srcOrd="6" destOrd="0" presId="urn:microsoft.com/office/officeart/2008/layout/BendingPictureCaptionList"/>
    <dgm:cxn modelId="{8EE78025-1882-46CA-A2A2-8610F36E4254}" type="presParOf" srcId="{4994C25D-1078-4EE1-B18D-D437F9BB4FB6}" destId="{7CDB8B24-8394-48BF-891F-08280FA493A0}" srcOrd="0" destOrd="0" presId="urn:microsoft.com/office/officeart/2008/layout/BendingPictureCaptionList"/>
    <dgm:cxn modelId="{4477DB60-B729-48A1-B114-35E08E470E22}" type="presParOf" srcId="{4994C25D-1078-4EE1-B18D-D437F9BB4FB6}" destId="{7C2E92D3-83D1-4614-9008-E7D30AF40E8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86BFBB-7390-40FB-8889-20C8B645D358}">
      <dsp:nvSpPr>
        <dsp:cNvPr id="0" name=""/>
        <dsp:cNvSpPr/>
      </dsp:nvSpPr>
      <dsp:spPr>
        <a:xfrm>
          <a:off x="2430" y="874849"/>
          <a:ext cx="2369513" cy="57600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건강멘토링</a:t>
          </a:r>
          <a:endParaRPr lang="ko-KR" sz="2000" kern="1200" dirty="0"/>
        </a:p>
      </dsp:txBody>
      <dsp:txXfrm>
        <a:off x="2430" y="874849"/>
        <a:ext cx="2369513" cy="576000"/>
      </dsp:txXfrm>
    </dsp:sp>
    <dsp:sp modelId="{A70D2ACA-09A5-400D-9DF3-62494402531C}">
      <dsp:nvSpPr>
        <dsp:cNvPr id="0" name=""/>
        <dsp:cNvSpPr/>
      </dsp:nvSpPr>
      <dsp:spPr>
        <a:xfrm>
          <a:off x="2430" y="1426022"/>
          <a:ext cx="2369513" cy="2786438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0" kern="1200" dirty="0" smtClean="0"/>
            <a:t>재가장애인 </a:t>
          </a:r>
          <a:r>
            <a:rPr lang="ko-KR" altLang="en-US" sz="1600" b="0" kern="1200" dirty="0" err="1" smtClean="0"/>
            <a:t>방문형</a:t>
          </a:r>
          <a:r>
            <a:rPr lang="ko-KR" altLang="en-US" sz="1600" b="0" kern="1200" dirty="0" smtClean="0"/>
            <a:t> 찾아가는 서비스</a:t>
          </a:r>
          <a:r>
            <a:rPr lang="en-US" altLang="ko-KR" sz="1600" b="0" kern="1200" dirty="0" smtClean="0"/>
            <a:t>.</a:t>
          </a:r>
          <a:endParaRPr lang="ko-KR" altLang="en-US" sz="1600" b="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0" kern="1200" dirty="0" smtClean="0"/>
            <a:t>내관이 불가한 장애인을 대상으로 한 프로그램 제공 사업</a:t>
          </a:r>
          <a:r>
            <a:rPr lang="en-US" altLang="ko-KR" sz="1600" b="0" kern="1200" dirty="0" smtClean="0"/>
            <a:t>.</a:t>
          </a:r>
          <a:endParaRPr lang="ko-KR" altLang="en-US" sz="1600" b="0" kern="1200" dirty="0"/>
        </a:p>
      </dsp:txBody>
      <dsp:txXfrm>
        <a:off x="2430" y="1426022"/>
        <a:ext cx="2369513" cy="2786438"/>
      </dsp:txXfrm>
    </dsp:sp>
    <dsp:sp modelId="{9F2E937B-2EF5-41FB-8DF6-AE711489636C}">
      <dsp:nvSpPr>
        <dsp:cNvPr id="0" name=""/>
        <dsp:cNvSpPr/>
      </dsp:nvSpPr>
      <dsp:spPr>
        <a:xfrm>
          <a:off x="2703675" y="874849"/>
          <a:ext cx="2369513" cy="576000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건강걷기활동</a:t>
          </a:r>
          <a:endParaRPr lang="ko-KR" sz="2000" kern="1200" dirty="0"/>
        </a:p>
      </dsp:txBody>
      <dsp:txXfrm>
        <a:off x="2703675" y="874849"/>
        <a:ext cx="2369513" cy="576000"/>
      </dsp:txXfrm>
    </dsp:sp>
    <dsp:sp modelId="{CF4FE33D-C8A9-4B85-86E9-6DDF343A88D8}">
      <dsp:nvSpPr>
        <dsp:cNvPr id="0" name=""/>
        <dsp:cNvSpPr/>
      </dsp:nvSpPr>
      <dsp:spPr>
        <a:xfrm>
          <a:off x="2703675" y="1426022"/>
          <a:ext cx="2369513" cy="2786438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시각장애인들의 야외활동 추진사업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0" kern="1200" dirty="0" smtClean="0"/>
            <a:t>지역사회 연계를 통한 다양한 자원봉사 자원활용</a:t>
          </a:r>
          <a:r>
            <a:rPr lang="en-US" altLang="ko-KR" sz="1600" b="0" kern="1200" dirty="0" smtClean="0"/>
            <a:t>.</a:t>
          </a:r>
          <a:endParaRPr lang="ko-KR" altLang="en-US" sz="3600" b="0" kern="1200" dirty="0"/>
        </a:p>
      </dsp:txBody>
      <dsp:txXfrm>
        <a:off x="2703675" y="1426022"/>
        <a:ext cx="2369513" cy="2786438"/>
      </dsp:txXfrm>
    </dsp:sp>
    <dsp:sp modelId="{B46440B2-3326-4A77-AF47-CF28FC5FDF07}">
      <dsp:nvSpPr>
        <dsp:cNvPr id="0" name=""/>
        <dsp:cNvSpPr/>
      </dsp:nvSpPr>
      <dsp:spPr>
        <a:xfrm>
          <a:off x="5404920" y="874849"/>
          <a:ext cx="2369513" cy="576000"/>
        </a:xfrm>
        <a:prstGeom prst="rect">
          <a:avLst/>
        </a:prstGeom>
        <a:solidFill>
          <a:schemeClr val="accent5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여성수중운동교실</a:t>
          </a:r>
          <a:endParaRPr lang="ko-KR" sz="2000" kern="1200" dirty="0"/>
        </a:p>
      </dsp:txBody>
      <dsp:txXfrm>
        <a:off x="5404920" y="874849"/>
        <a:ext cx="2369513" cy="576000"/>
      </dsp:txXfrm>
    </dsp:sp>
    <dsp:sp modelId="{2CF22447-150C-4024-8E11-A0921B4E3A60}">
      <dsp:nvSpPr>
        <dsp:cNvPr id="0" name=""/>
        <dsp:cNvSpPr/>
      </dsp:nvSpPr>
      <dsp:spPr>
        <a:xfrm>
          <a:off x="5404920" y="1426022"/>
          <a:ext cx="2369513" cy="2786438"/>
        </a:xfrm>
        <a:prstGeom prst="rect">
          <a:avLst/>
        </a:prstGeom>
        <a:solidFill>
          <a:schemeClr val="bg2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상대적 약자인 여성 시작장애인 대상의 수중활동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외부 지원사업으로 시범적 운영</a:t>
          </a:r>
          <a:r>
            <a:rPr lang="en-US" altLang="ko-KR" sz="1600" kern="1200" dirty="0" smtClean="0"/>
            <a:t>.</a:t>
          </a:r>
          <a:endParaRPr lang="ko-KR" altLang="en-US" sz="1600" kern="1200" dirty="0"/>
        </a:p>
      </dsp:txBody>
      <dsp:txXfrm>
        <a:off x="5404920" y="1426022"/>
        <a:ext cx="2369513" cy="27864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3307F2-0464-4656-8687-2733B9F622E4}">
      <dsp:nvSpPr>
        <dsp:cNvPr id="0" name=""/>
        <dsp:cNvSpPr/>
      </dsp:nvSpPr>
      <dsp:spPr>
        <a:xfrm>
          <a:off x="577864" y="0"/>
          <a:ext cx="6549127" cy="3888432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F0ACD-A633-4F73-A49D-7FBCF1A2F4DB}">
      <dsp:nvSpPr>
        <dsp:cNvPr id="0" name=""/>
        <dsp:cNvSpPr/>
      </dsp:nvSpPr>
      <dsp:spPr>
        <a:xfrm>
          <a:off x="2633" y="1166529"/>
          <a:ext cx="1711019" cy="15553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홍보</a:t>
          </a:r>
          <a:endParaRPr lang="en-US" altLang="ko-KR" sz="4700" kern="1200" dirty="0" smtClean="0"/>
        </a:p>
      </dsp:txBody>
      <dsp:txXfrm>
        <a:off x="2633" y="1166529"/>
        <a:ext cx="1711019" cy="1555373"/>
      </dsp:txXfrm>
    </dsp:sp>
    <dsp:sp modelId="{E8DB8F04-ACF7-4029-A50E-D4C8F9E0233D}">
      <dsp:nvSpPr>
        <dsp:cNvPr id="0" name=""/>
        <dsp:cNvSpPr/>
      </dsp:nvSpPr>
      <dsp:spPr>
        <a:xfrm>
          <a:off x="1998823" y="1166529"/>
          <a:ext cx="1711019" cy="15553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접수</a:t>
          </a:r>
          <a:endParaRPr lang="ko-KR" altLang="en-US" sz="4700" kern="1200" dirty="0"/>
        </a:p>
      </dsp:txBody>
      <dsp:txXfrm>
        <a:off x="1998823" y="1166529"/>
        <a:ext cx="1711019" cy="1555373"/>
      </dsp:txXfrm>
    </dsp:sp>
    <dsp:sp modelId="{36D9D712-E84A-46BD-B6D7-CD88E7CD0CD5}">
      <dsp:nvSpPr>
        <dsp:cNvPr id="0" name=""/>
        <dsp:cNvSpPr/>
      </dsp:nvSpPr>
      <dsp:spPr>
        <a:xfrm>
          <a:off x="3995012" y="1166529"/>
          <a:ext cx="1711019" cy="15553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진행</a:t>
          </a:r>
          <a:endParaRPr lang="ko-KR" altLang="en-US" sz="4700" kern="1200" dirty="0"/>
        </a:p>
      </dsp:txBody>
      <dsp:txXfrm>
        <a:off x="3995012" y="1166529"/>
        <a:ext cx="1711019" cy="1555373"/>
      </dsp:txXfrm>
    </dsp:sp>
    <dsp:sp modelId="{B2AA279B-E61D-45DF-8A81-6F9D9AEFBC0C}">
      <dsp:nvSpPr>
        <dsp:cNvPr id="0" name=""/>
        <dsp:cNvSpPr/>
      </dsp:nvSpPr>
      <dsp:spPr>
        <a:xfrm>
          <a:off x="5991202" y="1166529"/>
          <a:ext cx="1711019" cy="15553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 val="8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700" kern="1200" dirty="0" smtClean="0"/>
            <a:t>평가</a:t>
          </a:r>
          <a:endParaRPr lang="ko-KR" altLang="en-US" sz="4700" kern="1200" dirty="0"/>
        </a:p>
      </dsp:txBody>
      <dsp:txXfrm>
        <a:off x="5991202" y="1166529"/>
        <a:ext cx="1711019" cy="155537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E1061A-FCA9-4CCA-AC71-F7C678B1DF53}">
      <dsp:nvSpPr>
        <dsp:cNvPr id="0" name=""/>
        <dsp:cNvSpPr/>
      </dsp:nvSpPr>
      <dsp:spPr>
        <a:xfrm>
          <a:off x="9550" y="0"/>
          <a:ext cx="2548904" cy="10205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중점사업</a:t>
          </a:r>
          <a:endParaRPr lang="ko-KR" altLang="en-US" sz="4300" kern="1200" dirty="0"/>
        </a:p>
      </dsp:txBody>
      <dsp:txXfrm>
        <a:off x="9550" y="0"/>
        <a:ext cx="2548904" cy="1020558"/>
      </dsp:txXfrm>
    </dsp:sp>
    <dsp:sp modelId="{3CB93185-007E-4772-88FD-1715844AF5F8}">
      <dsp:nvSpPr>
        <dsp:cNvPr id="0" name=""/>
        <dsp:cNvSpPr/>
      </dsp:nvSpPr>
      <dsp:spPr>
        <a:xfrm>
          <a:off x="9550" y="1020558"/>
          <a:ext cx="2548904" cy="240203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700" kern="1200" dirty="0" smtClean="0"/>
            <a:t>TTS</a:t>
          </a:r>
          <a:r>
            <a:rPr lang="ko-KR" altLang="en-US" sz="1700" kern="1200" dirty="0" smtClean="0"/>
            <a:t>도서 </a:t>
          </a:r>
          <a:r>
            <a:rPr lang="en-US" altLang="ko-KR" sz="1700" kern="1200" dirty="0" smtClean="0"/>
            <a:t>1</a:t>
          </a:r>
          <a:r>
            <a:rPr lang="ko-KR" altLang="en-US" sz="1700" kern="1200" dirty="0" smtClean="0"/>
            <a:t>주 서비스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소리영화 증편 제작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재택 봉사자 개발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독서토론 문화 반영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온라인 홍보 강화</a:t>
          </a:r>
          <a:endParaRPr lang="ko-KR" altLang="en-US" sz="1700" kern="1200" dirty="0"/>
        </a:p>
      </dsp:txBody>
      <dsp:txXfrm>
        <a:off x="9550" y="1020558"/>
        <a:ext cx="2548904" cy="2402038"/>
      </dsp:txXfrm>
    </dsp:sp>
    <dsp:sp modelId="{8FDCFDA9-9834-4750-82BA-4E4BB2A86C0B}">
      <dsp:nvSpPr>
        <dsp:cNvPr id="0" name=""/>
        <dsp:cNvSpPr/>
      </dsp:nvSpPr>
      <dsp:spPr>
        <a:xfrm>
          <a:off x="2915301" y="-36804"/>
          <a:ext cx="2551396" cy="1020558"/>
        </a:xfrm>
        <a:prstGeom prst="rect">
          <a:avLst/>
        </a:prstGeom>
        <a:solidFill>
          <a:schemeClr val="accent5">
            <a:hueOff val="3655317"/>
            <a:satOff val="397"/>
            <a:lumOff val="-1"/>
            <a:alphaOff val="0"/>
          </a:schemeClr>
        </a:solidFill>
        <a:ln w="19050" cap="rnd" cmpd="sng" algn="ctr">
          <a:solidFill>
            <a:schemeClr val="accent5">
              <a:hueOff val="3655317"/>
              <a:satOff val="397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추진결과</a:t>
          </a:r>
          <a:endParaRPr lang="ko-KR" altLang="en-US" sz="3600" kern="1200" dirty="0"/>
        </a:p>
      </dsp:txBody>
      <dsp:txXfrm>
        <a:off x="2915301" y="-36804"/>
        <a:ext cx="2551396" cy="1020558"/>
      </dsp:txXfrm>
    </dsp:sp>
    <dsp:sp modelId="{8799CAD9-6449-44E4-80EF-37F94D16A004}">
      <dsp:nvSpPr>
        <dsp:cNvPr id="0" name=""/>
        <dsp:cNvSpPr/>
      </dsp:nvSpPr>
      <dsp:spPr>
        <a:xfrm>
          <a:off x="2915301" y="983754"/>
          <a:ext cx="2551396" cy="2475646"/>
        </a:xfrm>
        <a:prstGeom prst="rect">
          <a:avLst/>
        </a:prstGeom>
        <a:solidFill>
          <a:schemeClr val="accent5">
            <a:tint val="40000"/>
            <a:alpha val="90000"/>
            <a:hueOff val="3670015"/>
            <a:satOff val="271"/>
            <a:lumOff val="1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3670015"/>
              <a:satOff val="271"/>
              <a:lumOff val="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700" kern="1200" dirty="0" smtClean="0"/>
            <a:t>ARS</a:t>
          </a:r>
          <a:r>
            <a:rPr lang="ko-KR" altLang="en-US" sz="1700" kern="1200" dirty="0" smtClean="0"/>
            <a:t>용 음성엔진 교체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화면해설 외화제작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err="1" smtClean="0"/>
            <a:t>홈레코딩</a:t>
          </a:r>
          <a:r>
            <a:rPr lang="ko-KR" altLang="en-US" sz="1700" kern="1200" dirty="0" smtClean="0"/>
            <a:t> 교육</a:t>
          </a:r>
          <a:r>
            <a:rPr lang="en-US" altLang="ko-KR" sz="1700" kern="1200" dirty="0" smtClean="0"/>
            <a:t>, </a:t>
          </a:r>
          <a:r>
            <a:rPr lang="ko-KR" altLang="en-US" sz="1700" kern="1200" dirty="0" smtClean="0"/>
            <a:t>확보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무비</a:t>
          </a:r>
          <a:r>
            <a:rPr lang="en-US" altLang="ko-KR" sz="1700" kern="1200" dirty="0" smtClean="0"/>
            <a:t>&amp;</a:t>
          </a:r>
          <a:r>
            <a:rPr lang="ko-KR" altLang="en-US" sz="1700" kern="1200" dirty="0" smtClean="0"/>
            <a:t>토크</a:t>
          </a:r>
          <a:r>
            <a:rPr lang="en-US" altLang="ko-KR" sz="1700" kern="1200" dirty="0" smtClean="0"/>
            <a:t>(</a:t>
          </a:r>
          <a:r>
            <a:rPr lang="ko-KR" altLang="en-US" sz="1700" kern="1200" dirty="0" smtClean="0"/>
            <a:t>신설</a:t>
          </a:r>
          <a:r>
            <a:rPr lang="en-US" altLang="ko-KR" sz="1700" kern="1200" dirty="0" smtClean="0"/>
            <a:t>)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온라인 </a:t>
          </a:r>
          <a:r>
            <a:rPr lang="ko-KR" altLang="en-US" sz="1700" kern="1200" dirty="0" err="1" smtClean="0"/>
            <a:t>웹서버</a:t>
          </a:r>
          <a:r>
            <a:rPr lang="en-US" altLang="ko-KR" sz="1700" kern="1200" dirty="0" smtClean="0"/>
            <a:t>, </a:t>
          </a:r>
          <a:br>
            <a:rPr lang="en-US" altLang="ko-KR" sz="1700" kern="1200" dirty="0" smtClean="0"/>
          </a:br>
          <a:r>
            <a:rPr lang="ko-KR" altLang="en-US" sz="1700" kern="1200" dirty="0" smtClean="0"/>
            <a:t>방화벽 교체</a:t>
          </a:r>
          <a:endParaRPr lang="ko-KR" altLang="en-US" sz="1700" kern="1200" dirty="0"/>
        </a:p>
      </dsp:txBody>
      <dsp:txXfrm>
        <a:off x="2915301" y="983754"/>
        <a:ext cx="2551396" cy="2475646"/>
      </dsp:txXfrm>
    </dsp:sp>
    <dsp:sp modelId="{142E40B9-7117-42EE-B36A-556502110179}">
      <dsp:nvSpPr>
        <dsp:cNvPr id="0" name=""/>
        <dsp:cNvSpPr/>
      </dsp:nvSpPr>
      <dsp:spPr>
        <a:xfrm>
          <a:off x="5823544" y="0"/>
          <a:ext cx="2548904" cy="1020558"/>
        </a:xfrm>
        <a:prstGeom prst="rect">
          <a:avLst/>
        </a:prstGeom>
        <a:solidFill>
          <a:schemeClr val="accent5">
            <a:hueOff val="7310633"/>
            <a:satOff val="795"/>
            <a:lumOff val="-1"/>
            <a:alphaOff val="0"/>
          </a:schemeClr>
        </a:solidFill>
        <a:ln w="19050" cap="rnd" cmpd="sng" algn="ctr">
          <a:solidFill>
            <a:schemeClr val="accent5">
              <a:hueOff val="7310633"/>
              <a:satOff val="795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애로점</a:t>
          </a:r>
          <a:endParaRPr lang="ko-KR" altLang="en-US" sz="3600" kern="1200" dirty="0"/>
        </a:p>
      </dsp:txBody>
      <dsp:txXfrm>
        <a:off x="5823544" y="0"/>
        <a:ext cx="2548904" cy="1020558"/>
      </dsp:txXfrm>
    </dsp:sp>
    <dsp:sp modelId="{F0485ABF-EF7E-46A6-8934-4A096E27167A}">
      <dsp:nvSpPr>
        <dsp:cNvPr id="0" name=""/>
        <dsp:cNvSpPr/>
      </dsp:nvSpPr>
      <dsp:spPr>
        <a:xfrm>
          <a:off x="5823544" y="1020558"/>
          <a:ext cx="2548904" cy="2402038"/>
        </a:xfrm>
        <a:prstGeom prst="rect">
          <a:avLst/>
        </a:prstGeom>
        <a:solidFill>
          <a:schemeClr val="accent5">
            <a:tint val="40000"/>
            <a:alpha val="90000"/>
            <a:hueOff val="7340030"/>
            <a:satOff val="542"/>
            <a:lumOff val="21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7340030"/>
              <a:satOff val="542"/>
              <a:lumOff val="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700" kern="1200" dirty="0" smtClean="0"/>
            <a:t>TTS</a:t>
          </a:r>
          <a:r>
            <a:rPr lang="ko-KR" altLang="en-US" sz="1700" kern="1200" dirty="0" smtClean="0"/>
            <a:t>전용 엔진 필요 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외화제작비 </a:t>
          </a:r>
          <a:r>
            <a:rPr lang="en-US" altLang="ko-KR" sz="1700" kern="1200" dirty="0" smtClean="0"/>
            <a:t>90</a:t>
          </a:r>
          <a:r>
            <a:rPr lang="ko-KR" altLang="en-US" sz="1700" kern="1200" dirty="0" smtClean="0"/>
            <a:t>만원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봉사자 다양화 및 </a:t>
          </a:r>
          <a:r>
            <a:rPr lang="en-US" altLang="ko-KR" sz="1700" kern="1200" dirty="0" smtClean="0"/>
            <a:t/>
          </a:r>
          <a:br>
            <a:rPr lang="en-US" altLang="ko-KR" sz="1700" kern="1200" dirty="0" smtClean="0"/>
          </a:br>
          <a:r>
            <a:rPr lang="ko-KR" altLang="en-US" sz="1700" kern="1200" dirty="0" smtClean="0"/>
            <a:t>지속성</a:t>
          </a:r>
          <a:endParaRPr lang="ko-KR" altLang="en-US" sz="1700" kern="1200" dirty="0"/>
        </a:p>
      </dsp:txBody>
      <dsp:txXfrm>
        <a:off x="5823544" y="1020558"/>
        <a:ext cx="2548904" cy="240203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6BF197-9C99-45FB-A327-A4E0926FFF6D}">
      <dsp:nvSpPr>
        <dsp:cNvPr id="0" name=""/>
        <dsp:cNvSpPr/>
      </dsp:nvSpPr>
      <dsp:spPr>
        <a:xfrm>
          <a:off x="4680" y="1125300"/>
          <a:ext cx="2459611" cy="31846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AD5D8-B1B0-4912-A7CC-355632A82356}">
      <dsp:nvSpPr>
        <dsp:cNvPr id="0" name=""/>
        <dsp:cNvSpPr/>
      </dsp:nvSpPr>
      <dsp:spPr>
        <a:xfrm>
          <a:off x="109397" y="1258797"/>
          <a:ext cx="2213650" cy="188087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138EA-DA10-41C9-B899-B0D3118202AA}">
      <dsp:nvSpPr>
        <dsp:cNvPr id="0" name=""/>
        <dsp:cNvSpPr/>
      </dsp:nvSpPr>
      <dsp:spPr>
        <a:xfrm>
          <a:off x="182470" y="3721072"/>
          <a:ext cx="2213650" cy="4918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화면해설 소리영화</a:t>
          </a:r>
          <a:r>
            <a:rPr lang="en-US" altLang="ko-KR" sz="1400" kern="1200" dirty="0" smtClean="0"/>
            <a:t>(</a:t>
          </a:r>
          <a:r>
            <a:rPr lang="ko-KR" altLang="en-US" sz="1400" kern="1200" dirty="0" smtClean="0"/>
            <a:t>외화</a:t>
          </a:r>
          <a:r>
            <a:rPr lang="en-US" altLang="ko-KR" sz="1400" kern="1200" dirty="0" smtClean="0"/>
            <a:t>)</a:t>
          </a:r>
          <a:endParaRPr lang="ko-KR" altLang="en-US" sz="1400" kern="1200" dirty="0"/>
        </a:p>
      </dsp:txBody>
      <dsp:txXfrm>
        <a:off x="182470" y="3721072"/>
        <a:ext cx="2213650" cy="491899"/>
      </dsp:txXfrm>
    </dsp:sp>
    <dsp:sp modelId="{F8CC929C-3A8F-41A8-9DF5-A81B1AF1977E}">
      <dsp:nvSpPr>
        <dsp:cNvPr id="0" name=""/>
        <dsp:cNvSpPr/>
      </dsp:nvSpPr>
      <dsp:spPr>
        <a:xfrm>
          <a:off x="127660" y="3258303"/>
          <a:ext cx="2213650" cy="289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20064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70" kern="1200" dirty="0" smtClean="0"/>
            <a:t>최신영화와 외화 영화 빠른 보급</a:t>
          </a:r>
          <a:endParaRPr lang="ko-KR" altLang="en-US" sz="1170" kern="1200" dirty="0"/>
        </a:p>
      </dsp:txBody>
      <dsp:txXfrm>
        <a:off x="127660" y="3258303"/>
        <a:ext cx="2213650" cy="289389"/>
      </dsp:txXfrm>
    </dsp:sp>
    <dsp:sp modelId="{ABB36757-64C5-43D3-82F7-945F1B164A3F}">
      <dsp:nvSpPr>
        <dsp:cNvPr id="0" name=""/>
        <dsp:cNvSpPr/>
      </dsp:nvSpPr>
      <dsp:spPr>
        <a:xfrm>
          <a:off x="2906161" y="1097926"/>
          <a:ext cx="2459611" cy="32211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3CEDD-F741-440E-9202-755C07CBB8DF}">
      <dsp:nvSpPr>
        <dsp:cNvPr id="0" name=""/>
        <dsp:cNvSpPr/>
      </dsp:nvSpPr>
      <dsp:spPr>
        <a:xfrm>
          <a:off x="3038262" y="1240553"/>
          <a:ext cx="2213650" cy="188087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B8D10-C0D9-4F2A-92A8-D8D4CAD4C062}">
      <dsp:nvSpPr>
        <dsp:cNvPr id="0" name=""/>
        <dsp:cNvSpPr/>
      </dsp:nvSpPr>
      <dsp:spPr>
        <a:xfrm>
          <a:off x="3029141" y="3710803"/>
          <a:ext cx="2213650" cy="491899"/>
        </a:xfrm>
        <a:prstGeom prst="rect">
          <a:avLst/>
        </a:prstGeom>
        <a:solidFill>
          <a:schemeClr val="accent5">
            <a:hueOff val="3655317"/>
            <a:satOff val="397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찾아가는 </a:t>
          </a:r>
          <a:r>
            <a:rPr lang="en-US" altLang="ko-KR" sz="1400" kern="1200" dirty="0" smtClean="0"/>
            <a:t>MBC</a:t>
          </a:r>
          <a:r>
            <a:rPr lang="ko-KR" altLang="en-US" sz="1400" kern="1200" dirty="0" smtClean="0"/>
            <a:t>동화구연</a:t>
          </a:r>
          <a:endParaRPr lang="ko-KR" altLang="en-US" sz="1400" kern="1200" dirty="0"/>
        </a:p>
      </dsp:txBody>
      <dsp:txXfrm>
        <a:off x="3029141" y="3710803"/>
        <a:ext cx="2213650" cy="491899"/>
      </dsp:txXfrm>
    </dsp:sp>
    <dsp:sp modelId="{F38DEAC5-0780-460F-B68A-281700240271}">
      <dsp:nvSpPr>
        <dsp:cNvPr id="0" name=""/>
        <dsp:cNvSpPr/>
      </dsp:nvSpPr>
      <dsp:spPr>
        <a:xfrm>
          <a:off x="3029141" y="3204691"/>
          <a:ext cx="2213650" cy="46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학교방문 독서지도</a:t>
          </a:r>
          <a:endParaRPr lang="en-US" altLang="ko-KR" sz="1200" kern="1200" dirty="0" smtClean="0"/>
        </a:p>
        <a:p>
          <a:pPr lvl="0" algn="ctr" defTabSz="5334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다양한 장르 독서 흥미 유발</a:t>
          </a:r>
          <a:endParaRPr lang="ko-KR" altLang="en-US" sz="1200" kern="1200" dirty="0"/>
        </a:p>
      </dsp:txBody>
      <dsp:txXfrm>
        <a:off x="3029141" y="3204691"/>
        <a:ext cx="2213650" cy="467343"/>
      </dsp:txXfrm>
    </dsp:sp>
    <dsp:sp modelId="{D5ADCCAA-36E5-49B7-ADEA-F1EC52685036}">
      <dsp:nvSpPr>
        <dsp:cNvPr id="0" name=""/>
        <dsp:cNvSpPr/>
      </dsp:nvSpPr>
      <dsp:spPr>
        <a:xfrm>
          <a:off x="5807642" y="1079681"/>
          <a:ext cx="2459611" cy="32576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CE436-0DF1-41D9-A6A8-EA6BD9EEDF71}">
      <dsp:nvSpPr>
        <dsp:cNvPr id="0" name=""/>
        <dsp:cNvSpPr/>
      </dsp:nvSpPr>
      <dsp:spPr>
        <a:xfrm>
          <a:off x="5930623" y="1249712"/>
          <a:ext cx="2213650" cy="188087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01FD5-D7BF-4998-881D-F194CA0843B3}">
      <dsp:nvSpPr>
        <dsp:cNvPr id="0" name=""/>
        <dsp:cNvSpPr/>
      </dsp:nvSpPr>
      <dsp:spPr>
        <a:xfrm>
          <a:off x="5912382" y="3711948"/>
          <a:ext cx="2213650" cy="491899"/>
        </a:xfrm>
        <a:prstGeom prst="rect">
          <a:avLst/>
        </a:prstGeom>
        <a:solidFill>
          <a:schemeClr val="accent5">
            <a:hueOff val="7310633"/>
            <a:satOff val="795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/>
            <a:t>모바일</a:t>
          </a:r>
          <a:r>
            <a:rPr lang="ko-KR" altLang="en-US" sz="1800" kern="1200" dirty="0" smtClean="0"/>
            <a:t> </a:t>
          </a:r>
          <a:r>
            <a:rPr lang="ko-KR" altLang="en-US" sz="1800" kern="1200" dirty="0" err="1" smtClean="0"/>
            <a:t>소리책</a:t>
          </a:r>
          <a:endParaRPr lang="ko-KR" altLang="en-US" sz="1800" kern="1200" dirty="0"/>
        </a:p>
      </dsp:txBody>
      <dsp:txXfrm>
        <a:off x="5912382" y="3711948"/>
        <a:ext cx="2213650" cy="491899"/>
      </dsp:txXfrm>
    </dsp:sp>
    <dsp:sp modelId="{30A5681D-6F78-4CDB-8615-ED75B2D5B6E7}">
      <dsp:nvSpPr>
        <dsp:cNvPr id="0" name=""/>
        <dsp:cNvSpPr/>
      </dsp:nvSpPr>
      <dsp:spPr>
        <a:xfrm>
          <a:off x="5930623" y="3258303"/>
          <a:ext cx="2213650" cy="289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이용자 중심의 편리한 독서환경</a:t>
          </a:r>
          <a:endParaRPr lang="ko-KR" altLang="en-US" sz="1200" kern="1200" dirty="0"/>
        </a:p>
      </dsp:txBody>
      <dsp:txXfrm>
        <a:off x="5930623" y="3258303"/>
        <a:ext cx="2213650" cy="2893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AE28D9-758C-42C1-8951-2218343C81B3}">
      <dsp:nvSpPr>
        <dsp:cNvPr id="0" name=""/>
        <dsp:cNvSpPr/>
      </dsp:nvSpPr>
      <dsp:spPr>
        <a:xfrm>
          <a:off x="896567" y="960"/>
          <a:ext cx="2250570" cy="18004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3C3A9-D651-448C-8961-DF5BFC033A96}">
      <dsp:nvSpPr>
        <dsp:cNvPr id="0" name=""/>
        <dsp:cNvSpPr/>
      </dsp:nvSpPr>
      <dsp:spPr>
        <a:xfrm>
          <a:off x="1099118" y="1621371"/>
          <a:ext cx="2003008" cy="63015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우리은행</a:t>
          </a:r>
          <a:r>
            <a:rPr lang="en-US" altLang="ko-KR" sz="1300" kern="1200" dirty="0" smtClean="0"/>
            <a:t>/</a:t>
          </a:r>
          <a:br>
            <a:rPr lang="en-US" altLang="ko-KR" sz="1300" kern="1200" dirty="0" smtClean="0"/>
          </a:br>
          <a:r>
            <a:rPr lang="ko-KR" altLang="en-US" sz="1300" kern="1200" dirty="0" smtClean="0"/>
            <a:t>삼성 나눔과 꿈 후원</a:t>
          </a:r>
          <a:endParaRPr lang="ko-KR" altLang="en-US" sz="1300" kern="1200" dirty="0"/>
        </a:p>
      </dsp:txBody>
      <dsp:txXfrm>
        <a:off x="1099118" y="1621371"/>
        <a:ext cx="2003008" cy="630159"/>
      </dsp:txXfrm>
    </dsp:sp>
    <dsp:sp modelId="{7A5B71AC-CFEB-45EB-8734-EB4C145665B5}">
      <dsp:nvSpPr>
        <dsp:cNvPr id="0" name=""/>
        <dsp:cNvSpPr/>
      </dsp:nvSpPr>
      <dsp:spPr>
        <a:xfrm>
          <a:off x="3372195" y="960"/>
          <a:ext cx="2250570" cy="180045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3A2B0-FAA2-45C1-A02B-7362D60A4E01}">
      <dsp:nvSpPr>
        <dsp:cNvPr id="0" name=""/>
        <dsp:cNvSpPr/>
      </dsp:nvSpPr>
      <dsp:spPr>
        <a:xfrm>
          <a:off x="3574746" y="1621371"/>
          <a:ext cx="2003008" cy="63015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2436878"/>
            <a:satOff val="26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err="1" smtClean="0"/>
            <a:t>소리책</a:t>
          </a:r>
          <a:r>
            <a:rPr lang="ko-KR" altLang="en-US" sz="1300" kern="1200" dirty="0" smtClean="0"/>
            <a:t> 서버</a:t>
          </a:r>
          <a:r>
            <a:rPr lang="en-US" altLang="ko-KR" sz="1300" kern="1200" dirty="0" smtClean="0"/>
            <a:t>/</a:t>
          </a:r>
          <a:br>
            <a:rPr lang="en-US" altLang="ko-KR" sz="1300" kern="1200" dirty="0" smtClean="0"/>
          </a:br>
          <a:r>
            <a:rPr lang="ko-KR" altLang="en-US" sz="1300" kern="1200" dirty="0" smtClean="0"/>
            <a:t>녹음장비 교체</a:t>
          </a:r>
          <a:endParaRPr lang="ko-KR" altLang="en-US" sz="1300" kern="1200" dirty="0"/>
        </a:p>
      </dsp:txBody>
      <dsp:txXfrm>
        <a:off x="3574746" y="1621371"/>
        <a:ext cx="2003008" cy="630159"/>
      </dsp:txXfrm>
    </dsp:sp>
    <dsp:sp modelId="{78D3E0DF-1D0B-4E02-8694-BDA33D3C8BB3}">
      <dsp:nvSpPr>
        <dsp:cNvPr id="0" name=""/>
        <dsp:cNvSpPr/>
      </dsp:nvSpPr>
      <dsp:spPr>
        <a:xfrm>
          <a:off x="896567" y="2476588"/>
          <a:ext cx="2250570" cy="180045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6174A-D7F0-442D-9A50-CAC3742A13FC}">
      <dsp:nvSpPr>
        <dsp:cNvPr id="0" name=""/>
        <dsp:cNvSpPr/>
      </dsp:nvSpPr>
      <dsp:spPr>
        <a:xfrm>
          <a:off x="1099118" y="4096999"/>
          <a:ext cx="2003008" cy="63015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4873756"/>
            <a:satOff val="530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도서관 도서 폐기</a:t>
          </a:r>
          <a:r>
            <a:rPr lang="en-US" altLang="ko-KR" sz="1300" kern="1200" dirty="0" smtClean="0"/>
            <a:t/>
          </a:r>
          <a:br>
            <a:rPr lang="en-US" altLang="ko-KR" sz="1300" kern="1200" dirty="0" smtClean="0"/>
          </a:br>
          <a:r>
            <a:rPr lang="ko-KR" altLang="en-US" sz="1300" kern="1200" dirty="0" smtClean="0"/>
            <a:t>서가정리</a:t>
          </a:r>
          <a:endParaRPr lang="ko-KR" altLang="en-US" sz="1300" kern="1200" dirty="0"/>
        </a:p>
      </dsp:txBody>
      <dsp:txXfrm>
        <a:off x="1099118" y="4096999"/>
        <a:ext cx="2003008" cy="630159"/>
      </dsp:txXfrm>
    </dsp:sp>
    <dsp:sp modelId="{7CDB8B24-8394-48BF-891F-08280FA493A0}">
      <dsp:nvSpPr>
        <dsp:cNvPr id="0" name=""/>
        <dsp:cNvSpPr/>
      </dsp:nvSpPr>
      <dsp:spPr>
        <a:xfrm>
          <a:off x="3372195" y="2476588"/>
          <a:ext cx="2250570" cy="180045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E92D3-83D1-4614-9008-E7D30AF40E8C}">
      <dsp:nvSpPr>
        <dsp:cNvPr id="0" name=""/>
        <dsp:cNvSpPr/>
      </dsp:nvSpPr>
      <dsp:spPr>
        <a:xfrm>
          <a:off x="3574746" y="4096999"/>
          <a:ext cx="2003008" cy="63015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7310633"/>
            <a:satOff val="795"/>
            <a:lumOff val="-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녹음봉사자</a:t>
          </a:r>
          <a:r>
            <a:rPr lang="en-US" altLang="ko-KR" sz="1300" kern="1200" dirty="0" smtClean="0"/>
            <a:t/>
          </a:r>
          <a:br>
            <a:rPr lang="en-US" altLang="ko-KR" sz="1300" kern="1200" dirty="0" smtClean="0"/>
          </a:br>
          <a:r>
            <a:rPr lang="ko-KR" altLang="en-US" sz="1300" kern="1200" dirty="0" smtClean="0"/>
            <a:t>외부시상</a:t>
          </a:r>
          <a:endParaRPr lang="en-US" altLang="ko-KR" sz="1300" kern="1200" dirty="0" smtClean="0"/>
        </a:p>
      </dsp:txBody>
      <dsp:txXfrm>
        <a:off x="3574746" y="4096999"/>
        <a:ext cx="2003008" cy="630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B1D6-A5A8-4B14-B6F6-B91AF315BE36}" type="datetimeFigureOut">
              <a:rPr lang="ko-KR" altLang="en-US" smtClean="0"/>
              <a:pPr/>
              <a:t>2020-07-30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6C3CE-945E-40BF-A79F-CF25706A3A6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7923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26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922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353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74095" y="1147397"/>
            <a:ext cx="4522677" cy="30919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36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19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E6FF541-4196-44F2-BB2C-910553E73E7B}" type="slidenum">
              <a:rPr lang="ko-KR" altLang="en-US" smtClean="0"/>
              <a:pPr lvl="0">
                <a:defRPr lang="ko-KR" altLang="en-US"/>
              </a:pPr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43140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38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601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39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987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870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41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863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74095" y="1147397"/>
            <a:ext cx="4522677" cy="3091962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42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347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F3966-BE5B-4152-8CF2-29DB519D6623}" type="slidenum">
              <a:rPr lang="ko-KR" altLang="en-US">
                <a:solidFill>
                  <a:prstClr val="black"/>
                </a:solidFill>
              </a:rPr>
              <a:pPr/>
              <a:t>55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>
                <a:ea typeface="굴림" charset="-127"/>
              </a:rPr>
              <a:t>여기에 슬라이드 노트의 내용을 입력하십시오</a:t>
            </a:r>
            <a:r>
              <a:rPr lang="en-US" altLang="ko-KR">
                <a:ea typeface="굴림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3E39F-59FD-4C93-B870-6B114E9E809C}" type="slidenum">
              <a:rPr lang="ko-KR" altLang="en-US">
                <a:solidFill>
                  <a:prstClr val="black"/>
                </a:solidFill>
              </a:rPr>
              <a:pPr/>
              <a:t>56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>
                <a:ea typeface="굴림" charset="-127"/>
              </a:rPr>
              <a:t>이 슬라이드에서의 각 장에 대한 설명은 간단해야 합니다</a:t>
            </a:r>
            <a:r>
              <a:rPr lang="en-US" altLang="ko-KR">
                <a:ea typeface="굴림" charset="-127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27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111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A3338-2E0B-4B5D-B985-C47DBCD740D2}" type="slidenum">
              <a:rPr lang="ko-KR" altLang="en-US">
                <a:solidFill>
                  <a:prstClr val="black"/>
                </a:solidFill>
              </a:rPr>
              <a:pPr/>
              <a:t>57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>
                <a:ea typeface="굴림" charset="-127"/>
              </a:rPr>
              <a:t>목표 예</a:t>
            </a:r>
          </a:p>
          <a:p>
            <a:r>
              <a:rPr lang="ko-KR" altLang="en-US">
                <a:ea typeface="굴림" charset="-127"/>
              </a:rPr>
              <a:t>이 교육이 끝나면 다음 작업을 수행할 수 있습니다</a:t>
            </a:r>
            <a:r>
              <a:rPr lang="en-US" altLang="ko-KR">
                <a:ea typeface="굴림" charset="-127"/>
              </a:rPr>
              <a:t>.</a:t>
            </a:r>
          </a:p>
          <a:p>
            <a:pPr lvl="1">
              <a:buFontTx/>
              <a:buChar char="•"/>
            </a:pPr>
            <a:r>
              <a:rPr lang="ko-KR" altLang="en-US">
                <a:ea typeface="굴림" charset="-127"/>
              </a:rPr>
              <a:t>팀 웹 서버에 파일 저장</a:t>
            </a:r>
          </a:p>
          <a:p>
            <a:pPr lvl="1">
              <a:buFontTx/>
              <a:buChar char="•"/>
            </a:pPr>
            <a:r>
              <a:rPr lang="ko-KR" altLang="en-US">
                <a:ea typeface="굴림" charset="-127"/>
              </a:rPr>
              <a:t>팀 웹 서버의 다른 장소로 파일 이동</a:t>
            </a:r>
          </a:p>
          <a:p>
            <a:pPr lvl="1">
              <a:buFontTx/>
              <a:buChar char="•"/>
            </a:pPr>
            <a:r>
              <a:rPr lang="ko-KR" altLang="en-US">
                <a:ea typeface="굴림" charset="-127"/>
              </a:rPr>
              <a:t>팀 웹 서버의 파일 공유</a:t>
            </a:r>
          </a:p>
          <a:p>
            <a:pPr>
              <a:buFontTx/>
              <a:buChar char="•"/>
            </a:pPr>
            <a:endParaRPr lang="ko-KR" altLang="en-US">
              <a:ea typeface="굴림" charset="-127"/>
            </a:endParaRPr>
          </a:p>
          <a:p>
            <a:endParaRPr lang="ko-KR" altLang="en-US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베스트</a:t>
            </a:r>
            <a:r>
              <a:rPr lang="en-US" altLang="ko-KR" dirty="0" smtClean="0"/>
              <a:t>(3): </a:t>
            </a:r>
            <a:r>
              <a:rPr lang="ko-KR" altLang="en-US" dirty="0" smtClean="0"/>
              <a:t>밴드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몽땅 인식개선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멘토링</a:t>
            </a:r>
            <a:r>
              <a:rPr lang="ko-KR" altLang="en-US" dirty="0" smtClean="0"/>
              <a:t> 가족 장애 수용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맹학교로 전학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건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A7977-6465-4EB5-B23B-95D9CD1057B7}" type="slidenum">
              <a:rPr lang="ko-KR" altLang="en-US" smtClean="0">
                <a:solidFill>
                  <a:prstClr val="black"/>
                </a:solidFill>
              </a:rPr>
              <a:pPr/>
              <a:t>60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584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베스트</a:t>
            </a:r>
            <a:r>
              <a:rPr lang="en-US" altLang="ko-KR" dirty="0" smtClean="0"/>
              <a:t>(3): </a:t>
            </a:r>
            <a:r>
              <a:rPr lang="ko-KR" altLang="en-US" dirty="0" smtClean="0"/>
              <a:t>밴드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몽땅 인식개선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멘토링</a:t>
            </a:r>
            <a:r>
              <a:rPr lang="ko-KR" altLang="en-US" dirty="0" smtClean="0"/>
              <a:t> 가족 장애 수용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맹학교로 전학 </a:t>
            </a:r>
            <a:r>
              <a:rPr lang="en-US" altLang="ko-KR" baseline="0" dirty="0" smtClean="0"/>
              <a:t>2</a:t>
            </a:r>
            <a:r>
              <a:rPr lang="ko-KR" altLang="en-US" baseline="0" smtClean="0"/>
              <a:t>건</a:t>
            </a:r>
            <a:endParaRPr lang="ko-KR" altLang="en-US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A7977-6465-4EB5-B23B-95D9CD1057B7}" type="slidenum">
              <a:rPr lang="ko-KR" altLang="en-US" smtClean="0">
                <a:solidFill>
                  <a:prstClr val="black"/>
                </a:solidFill>
              </a:rPr>
              <a:pPr/>
              <a:t>61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584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베스트</a:t>
            </a:r>
            <a:r>
              <a:rPr lang="en-US" altLang="ko-KR" dirty="0" smtClean="0"/>
              <a:t>(3): </a:t>
            </a:r>
            <a:r>
              <a:rPr lang="ko-KR" altLang="en-US" dirty="0" smtClean="0"/>
              <a:t>밴드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몽땅 인식개선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멘토링</a:t>
            </a:r>
            <a:r>
              <a:rPr lang="ko-KR" altLang="en-US" dirty="0" smtClean="0"/>
              <a:t> 가족 장애 수용</a:t>
            </a:r>
            <a:r>
              <a:rPr lang="en-US" altLang="ko-KR" dirty="0" smtClean="0"/>
              <a:t>,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맹학교로 전학 </a:t>
            </a:r>
            <a:r>
              <a:rPr lang="en-US" altLang="ko-KR" baseline="0" dirty="0" smtClean="0"/>
              <a:t>2</a:t>
            </a:r>
            <a:r>
              <a:rPr lang="ko-KR" altLang="en-US" baseline="0" dirty="0" smtClean="0"/>
              <a:t>건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A7977-6465-4EB5-B23B-95D9CD1057B7}" type="slidenum">
              <a:rPr lang="ko-KR" altLang="en-US" smtClean="0">
                <a:solidFill>
                  <a:prstClr val="black"/>
                </a:solidFill>
              </a:rPr>
              <a:pPr/>
              <a:t>62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5848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A7977-6465-4EB5-B23B-95D9CD1057B7}" type="slidenum">
              <a:rPr lang="ko-KR" altLang="en-US" smtClean="0">
                <a:solidFill>
                  <a:prstClr val="black"/>
                </a:solidFill>
              </a:rPr>
              <a:pPr/>
              <a:t>63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411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67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31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28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952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29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816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058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E6FF541-4196-44F2-BB2C-910553E73E7B}" type="slidenum">
              <a:rPr lang="ko-KR" altLang="en-US" smtClean="0"/>
              <a:pPr lvl="0">
                <a:defRPr lang="ko-KR" altLang="en-US"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4217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166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45DB2-1E3F-4D6B-B0C1-384AC9E7B47C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549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0BF14-C700-494A-A4DE-8F2A2DBC86F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24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모서리가 둥근 직사각형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모서리가 둥근 직사각형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2020-07-30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D1B0772-FE43-4EC2-BEB3-942233D7F690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63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2020-07-30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18520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2020-07-30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1963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C1F6071-35E1-4B24-91E6-C9A5B575F43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4EC98DE-F911-4044-8E70-EEED1229EB7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76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C1F6071-35E1-4B24-91E6-C9A5B575F43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4EC98DE-F911-4044-8E70-EEED1229EB7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047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C1F6071-35E1-4B24-91E6-C9A5B575F43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4EC98DE-F911-4044-8E70-EEED1229EB7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092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C1F6071-35E1-4B24-91E6-C9A5B575F43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4EC98DE-F911-4044-8E70-EEED1229EB7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95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C1F6071-35E1-4B24-91E6-C9A5B575F43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4EC98DE-F911-4044-8E70-EEED1229EB7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2471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C1F6071-35E1-4B24-91E6-C9A5B575F43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4EC98DE-F911-4044-8E70-EEED1229EB7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564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C1F6071-35E1-4B24-91E6-C9A5B575F43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4EC98DE-F911-4044-8E70-EEED1229EB7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74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C1F6071-35E1-4B24-91E6-C9A5B575F43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4EC98DE-F911-4044-8E70-EEED1229EB7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48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2020-07-30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72670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C1F6071-35E1-4B24-91E6-C9A5B575F43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4EC98DE-F911-4044-8E70-EEED1229EB7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82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C1F6071-35E1-4B24-91E6-C9A5B575F43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4EC98DE-F911-4044-8E70-EEED1229EB7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709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AC1F6071-35E1-4B24-91E6-C9A5B575F43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74EC98DE-F911-4044-8E70-EEED1229EB7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068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1760"/>
            <a:ext cx="2133600" cy="259715"/>
          </a:xfrm>
          <a:prstGeom prst="rect">
            <a:avLst/>
          </a:prstGeom>
        </p:spPr>
        <p:txBody>
          <a:bodyPr/>
          <a:lstStyle/>
          <a:p>
            <a:fld id="{ABB665DE-EC24-48B3-8777-7D553BCB51C2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760"/>
            <a:ext cx="2895600" cy="259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1760"/>
            <a:ext cx="2133600" cy="259715"/>
          </a:xfrm>
          <a:prstGeom prst="rect">
            <a:avLst/>
          </a:prstGeom>
        </p:spPr>
        <p:txBody>
          <a:bodyPr/>
          <a:lstStyle/>
          <a:p>
            <a:fld id="{FE9F19B3-A940-445D-916B-100FBF8FA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84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61760"/>
            <a:ext cx="2133600" cy="259715"/>
          </a:xfrm>
          <a:prstGeom prst="rect">
            <a:avLst/>
          </a:prstGeom>
        </p:spPr>
        <p:txBody>
          <a:bodyPr/>
          <a:lstStyle/>
          <a:p>
            <a:fld id="{ABB665DE-EC24-48B3-8777-7D553BCB51C2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61760"/>
            <a:ext cx="2895600" cy="2597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1760"/>
            <a:ext cx="2133600" cy="259715"/>
          </a:xfrm>
          <a:prstGeom prst="rect">
            <a:avLst/>
          </a:prstGeom>
        </p:spPr>
        <p:txBody>
          <a:bodyPr/>
          <a:lstStyle/>
          <a:p>
            <a:fld id="{FE9F19B3-A940-445D-916B-100FBF8FAF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2610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D7B0-D73E-4A48-9F2E-DF0AF307CA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1EBD-3153-4EE7-B98C-8E6834950E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375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D7B0-D73E-4A48-9F2E-DF0AF307CA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1EBD-3153-4EE7-B98C-8E6834950E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1710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D7B0-D73E-4A48-9F2E-DF0AF307CA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1EBD-3153-4EE7-B98C-8E6834950E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3589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D7B0-D73E-4A48-9F2E-DF0AF307CA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1EBD-3153-4EE7-B98C-8E6834950E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1465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D7B0-D73E-4A48-9F2E-DF0AF307CA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1EBD-3153-4EE7-B98C-8E6834950E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21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2020-07-30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60053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D7B0-D73E-4A48-9F2E-DF0AF307CA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1EBD-3153-4EE7-B98C-8E6834950E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413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D7B0-D73E-4A48-9F2E-DF0AF307CA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1EBD-3153-4EE7-B98C-8E6834950E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699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D7B0-D73E-4A48-9F2E-DF0AF307CA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1EBD-3153-4EE7-B98C-8E6834950E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457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D7B0-D73E-4A48-9F2E-DF0AF307CA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1EBD-3153-4EE7-B98C-8E6834950E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5143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D7B0-D73E-4A48-9F2E-DF0AF307CA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1EBD-3153-4EE7-B98C-8E6834950E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592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D7B0-D73E-4A48-9F2E-DF0AF307CA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1EBD-3153-4EE7-B98C-8E6834950E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058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F0843D-5D99-4447-9FFE-8AC11AD40308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737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85F93-9A49-4E51-BC02-6319F9387A49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296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077B0-D297-489A-BFCC-C20ECA29F7F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3434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02F7E-E2BB-4EA1-B089-7A1DBC8CF4B8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016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2020-07-30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84062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82602-9667-49FD-AECA-B9916A8B7E37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5113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8772-D88F-4533-883A-35969522A5D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6214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EFDC-9AF6-4657-864C-C02C255A1B2B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311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6E60D-9F00-4761-8627-53EC56C8383F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4365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F48FF-41B4-47C7-AF47-4A83A1433CB6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0814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BF02F-E363-4044-9F14-46BE14B64A46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7589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7AA15-9DFA-4925-AE95-7AAED0FC4A8F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7398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DE5E44-EA44-4D06-A506-E09DFF5B0FD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046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9323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21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날짜 개체 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2020-07-30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6651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2264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85877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6422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50422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8424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474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9649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337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925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193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2020-07-30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7354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86" y="215502"/>
            <a:ext cx="8728641" cy="748057"/>
          </a:xfrm>
        </p:spPr>
        <p:txBody>
          <a:bodyPr>
            <a:normAutofit/>
          </a:bodyPr>
          <a:lstStyle>
            <a:lvl1pPr algn="ctr">
              <a:defRPr sz="3000"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62" y="1027587"/>
            <a:ext cx="8671365" cy="504070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u"/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2pPr>
            <a:lvl3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3pPr>
            <a:lvl4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4pPr>
            <a:lvl5pPr>
              <a:defRPr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990293"/>
            <a:ext cx="9144000" cy="45719"/>
          </a:xfrm>
          <a:prstGeom prst="rect">
            <a:avLst/>
          </a:prstGeom>
          <a:gradFill>
            <a:gsLst>
              <a:gs pos="0">
                <a:srgbClr val="3469B6"/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6105236" y="6530109"/>
            <a:ext cx="3112654" cy="40178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 smtClean="0">
                <a:solidFill>
                  <a:prstClr val="black"/>
                </a:solidFill>
              </a:rPr>
              <a:t>2018</a:t>
            </a:r>
            <a:r>
              <a:rPr lang="ko-KR" altLang="en-US" smtClean="0">
                <a:solidFill>
                  <a:prstClr val="black"/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/>
                </a:solidFill>
              </a:rPr>
              <a:t>- </a:t>
            </a:r>
            <a:r>
              <a:rPr lang="ko-KR" altLang="en-US" smtClean="0">
                <a:solidFill>
                  <a:prstClr val="black"/>
                </a:solidFill>
              </a:rPr>
              <a:t>평생교육팀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06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69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88477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4770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0801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1082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0655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706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26581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20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2020-07-30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15672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8F0843D-5D99-4447-9FFE-8AC11AD40308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70238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85F93-9A49-4E51-BC02-6319F9387A49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0164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077B0-D297-489A-BFCC-C20ECA29F7F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926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02F7E-E2BB-4EA1-B089-7A1DBC8CF4B8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9622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82602-9667-49FD-AECA-B9916A8B7E37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2581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48772-D88F-4533-883A-35969522A5D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250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0EFDC-9AF6-4657-864C-C02C255A1B2B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90940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6E60D-9F00-4761-8627-53EC56C8383F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80916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F48FF-41B4-47C7-AF47-4A83A1433CB6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77121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BF02F-E363-4044-9F14-46BE14B64A46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889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2020-07-30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417531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7AA15-9DFA-4925-AE95-7AAED0FC4A8F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41697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DE5E44-EA44-4D06-A506-E09DFF5B0FD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1366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FE9EDE01-8001-4432-B8F1-C8D092ABBEC6}" type="datetime1">
              <a:rPr lang="ko-KR" altLang="en-US" smtClean="0">
                <a:solidFill>
                  <a:prstClr val="white"/>
                </a:solidFill>
              </a:rPr>
              <a:pPr/>
              <a:t>2020-07-30</a:t>
            </a:fld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r>
              <a:rPr lang="ko-KR" altLang="en-US" smtClean="0">
                <a:solidFill>
                  <a:prstClr val="white"/>
                </a:solidFill>
              </a:rPr>
              <a:t>정보문화팀</a:t>
            </a: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7824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5568-CB95-4EC6-A01D-CDB36C2D672B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4961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DAB7-726D-4005-B13E-3BEEB8AD21BA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8504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41D4-F0FA-4C60-AC22-F102760402FE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40049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E9327-28E2-4BB9-B4BC-B29F49EE83A6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252900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F4B2-A715-4256-94DC-71E528580136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7211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3108-0413-4832-B246-2E7DB5390187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5964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03027-13BF-49E8-99A3-F662BE2A00A1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56448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2020-07-30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78668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36C7-FEF4-4B72-90CD-D782F40737E3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4150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68CA-9F47-441A-8D6F-0705B780A5FA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0616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B99C-1742-4C73-BA0A-1D8E2DCDEC08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0895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80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z="80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95A12-2A67-4543-948B-340B5AD3AE02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7980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2E10-8727-4164-922E-D8E1C7050377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643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571D-8407-4032-9A79-100E1BEC22D3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17934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5234E-49C5-466F-AEE4-67CE67B65986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4411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1B0BD-F663-48E8-89A6-D7CD59B82BF1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47359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A74D9-B901-41A2-A4E9-E571230BFCB1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09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모서리가 둥근 직사각형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모서리가 둥근 직사각형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직사각형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직사각형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직사각형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직사각형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직사각형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직사각형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830A6D4-E806-4124-AFC5-D0C703428258}" type="datetimeFigureOut">
              <a:rPr lang="ko-KR" altLang="en-US" smtClean="0">
                <a:solidFill>
                  <a:srgbClr val="438086"/>
                </a:solidFill>
              </a:rPr>
              <a:pPr/>
              <a:t>2020-07-30</a:t>
            </a:fld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ko-KR" altLang="en-US">
              <a:solidFill>
                <a:srgbClr val="438086"/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D1B0772-FE43-4EC2-BEB3-942233D7F69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150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1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1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1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1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C1F6071-35E1-4B24-91E6-C9A5B575F43B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74EC98DE-F911-4044-8E70-EEED1229EB7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 lang="ko-KR" altLang="en-US"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87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867" r:id="rId12"/>
    <p:sldLayoutId id="2147483868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BD7B0-D73E-4A48-9F2E-DF0AF307CA7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B1EBD-3153-4EE7-B98C-8E6834950E1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53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FFF3A41C-D177-407A-A89A-69DBE656984C}" type="slidenum">
              <a:rPr lang="ko-KR" altLang="en-US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855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lumMod val="20000"/>
                <a:lumOff val="8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3437-3B9C-4CDB-9403-2F387442B22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2020-07-30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4A06-2F1F-4675-B040-66073352D86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18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년 상반기 사업평가 </a:t>
            </a:r>
            <a:r>
              <a:rPr lang="en-US" altLang="ko-KR" smtClean="0">
                <a:solidFill>
                  <a:prstClr val="black">
                    <a:tint val="75000"/>
                  </a:prstClr>
                </a:solidFill>
              </a:rPr>
              <a:t>- </a:t>
            </a:r>
            <a:r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평생교육팀</a:t>
            </a: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6A33B-4338-4933-B097-A93CC63D4B3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85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a typeface="굴림" charset="-127"/>
              </a:defRPr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FFF3A41C-D177-407A-A89A-69DBE656984C}" type="slidenum">
              <a:rPr lang="ko-KR" altLang="en-US">
                <a:solidFill>
                  <a:srgbClr val="000000"/>
                </a:solidFill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ko-KR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65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CB40DBE-44A8-46B8-B7DD-D3B00BBEC7A2}" type="datetime1">
              <a:rPr lang="ko-KR" altLang="en-US" smtClean="0">
                <a:solidFill>
                  <a:srgbClr val="B01513"/>
                </a:solidFill>
              </a:rPr>
              <a:pPr/>
              <a:t>2020-07-30</a:t>
            </a:fld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>
                <a:solidFill>
                  <a:srgbClr val="B01513"/>
                </a:solidFill>
              </a:rPr>
              <a:t>정보문화팀</a:t>
            </a:r>
            <a:endParaRPr lang="ko-KR" altLang="en-US">
              <a:solidFill>
                <a:srgbClr val="B01513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0542C18-0BB2-405F-AE35-D03156A23606}" type="slidenum">
              <a:rPr lang="ko-KR" altLang="en-US" smtClean="0">
                <a:solidFill>
                  <a:prstClr val="white"/>
                </a:solidFill>
              </a:rPr>
              <a:pPr/>
              <a:t>‹#›</a:t>
            </a:fld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152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</p:sldLayoutIdLst>
  <p:hf sldNum="0" hdr="0" ftr="0" dt="0"/>
  <p:txStyles>
    <p:titleStyle>
      <a:lvl1pPr algn="l" defTabSz="457200" rtl="0" eaLnBrk="1" latinLnBrk="1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 noGrp="1"/>
          </p:cNvSpPr>
          <p:nvPr>
            <p:ph type="ctrTitle"/>
          </p:nvPr>
        </p:nvSpPr>
        <p:spPr>
          <a:xfrm>
            <a:off x="2396923" y="1409562"/>
            <a:ext cx="5819775" cy="3743552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marL="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1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2019</a:t>
            </a:r>
            <a:r>
              <a:rPr lang="ko-KR" altLang="en-US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</a:t>
            </a:r>
            <a:r>
              <a:rPr lang="en-US" altLang="ko-KR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/>
            </a:r>
            <a:br>
              <a:rPr lang="en-US" altLang="ko-KR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</a:br>
            <a:r>
              <a:rPr lang="ko-KR" altLang="en-US" sz="44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한국시각장애인복지관 사업 결과</a:t>
            </a:r>
            <a:endParaRPr lang="ko-KR" altLang="en-US" sz="4400" b="1" dirty="0">
              <a:solidFill>
                <a:srgbClr val="1B416F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96469" y="874509"/>
            <a:ext cx="7585887" cy="5107740"/>
            <a:chOff x="409710" y="47680"/>
            <a:chExt cx="10114516" cy="6810320"/>
          </a:xfrm>
        </p:grpSpPr>
        <p:sp>
          <p:nvSpPr>
            <p:cNvPr id="6" name="순서도: 연결자 5"/>
            <p:cNvSpPr/>
            <p:nvPr/>
          </p:nvSpPr>
          <p:spPr>
            <a:xfrm>
              <a:off x="409710" y="58164"/>
              <a:ext cx="2019014" cy="1951745"/>
            </a:xfrm>
            <a:prstGeom prst="flowChartConnector">
              <a:avLst/>
            </a:prstGeom>
            <a:gradFill>
              <a:gsLst>
                <a:gs pos="0">
                  <a:srgbClr val="3AD6FE">
                    <a:alpha val="82000"/>
                  </a:srgb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8" name="순서도: 연결자 7"/>
            <p:cNvSpPr/>
            <p:nvPr/>
          </p:nvSpPr>
          <p:spPr>
            <a:xfrm>
              <a:off x="1469929" y="2586806"/>
              <a:ext cx="955597" cy="940860"/>
            </a:xfrm>
            <a:prstGeom prst="flowChartConnector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rgbClr val="FFC000">
                    <a:alpha val="49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9" name="순서도: 연결자 8"/>
            <p:cNvSpPr/>
            <p:nvPr/>
          </p:nvSpPr>
          <p:spPr>
            <a:xfrm>
              <a:off x="2523598" y="480731"/>
              <a:ext cx="651076" cy="602433"/>
            </a:xfrm>
            <a:prstGeom prst="flowChartConnector">
              <a:avLst/>
            </a:prstGeom>
            <a:solidFill>
              <a:srgbClr val="7030A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0" name="순서도: 연결자 9"/>
            <p:cNvSpPr/>
            <p:nvPr/>
          </p:nvSpPr>
          <p:spPr>
            <a:xfrm>
              <a:off x="975110" y="1198969"/>
              <a:ext cx="1418112" cy="1418352"/>
            </a:xfrm>
            <a:prstGeom prst="flowChartConnector">
              <a:avLst/>
            </a:prstGeom>
            <a:gradFill>
              <a:gsLst>
                <a:gs pos="35000">
                  <a:srgbClr val="00B050">
                    <a:alpha val="72000"/>
                  </a:srgb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1" name="순서도: 연결자 10"/>
            <p:cNvSpPr/>
            <p:nvPr/>
          </p:nvSpPr>
          <p:spPr>
            <a:xfrm>
              <a:off x="1988051" y="2033959"/>
              <a:ext cx="1158717" cy="1102311"/>
            </a:xfrm>
            <a:prstGeom prst="flowChartConnector">
              <a:avLst/>
            </a:prstGeom>
            <a:solidFill>
              <a:srgbClr val="FF0000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2" name="순서도: 연결자 11"/>
            <p:cNvSpPr/>
            <p:nvPr/>
          </p:nvSpPr>
          <p:spPr>
            <a:xfrm>
              <a:off x="2951042" y="3528625"/>
              <a:ext cx="594237" cy="558440"/>
            </a:xfrm>
            <a:prstGeom prst="flowChartConnector">
              <a:avLst/>
            </a:prstGeom>
            <a:gradFill>
              <a:gsLst>
                <a:gs pos="0">
                  <a:srgbClr val="3AD6FE">
                    <a:alpha val="49000"/>
                  </a:srgb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3" name="순서도: 연결자 12"/>
            <p:cNvSpPr/>
            <p:nvPr/>
          </p:nvSpPr>
          <p:spPr>
            <a:xfrm>
              <a:off x="1773883" y="6567786"/>
              <a:ext cx="315864" cy="290214"/>
            </a:xfrm>
            <a:prstGeom prst="flowChartConnector">
              <a:avLst/>
            </a:prstGeom>
            <a:gradFill>
              <a:gsLst>
                <a:gs pos="32000">
                  <a:srgbClr val="FF7C80"/>
                </a:gs>
                <a:gs pos="100000">
                  <a:srgbClr val="FF9933">
                    <a:alpha val="22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4" name="순서도: 연결자 13"/>
            <p:cNvSpPr/>
            <p:nvPr/>
          </p:nvSpPr>
          <p:spPr>
            <a:xfrm>
              <a:off x="1743632" y="5276767"/>
              <a:ext cx="461022" cy="433921"/>
            </a:xfrm>
            <a:prstGeom prst="flowChartConnector">
              <a:avLst/>
            </a:prstGeom>
            <a:gradFill>
              <a:gsLst>
                <a:gs pos="13000">
                  <a:schemeClr val="bg1">
                    <a:lumMod val="75000"/>
                  </a:scheme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5" name="순서도: 연결자 14"/>
            <p:cNvSpPr/>
            <p:nvPr/>
          </p:nvSpPr>
          <p:spPr>
            <a:xfrm>
              <a:off x="2204654" y="1818959"/>
              <a:ext cx="409440" cy="367602"/>
            </a:xfrm>
            <a:prstGeom prst="flowChartConnector">
              <a:avLst/>
            </a:prstGeom>
            <a:gradFill>
              <a:gsLst>
                <a:gs pos="0">
                  <a:srgbClr val="8DEA4E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6" name="순서도: 연결자 15"/>
            <p:cNvSpPr/>
            <p:nvPr/>
          </p:nvSpPr>
          <p:spPr>
            <a:xfrm>
              <a:off x="1967787" y="47680"/>
              <a:ext cx="881349" cy="917679"/>
            </a:xfrm>
            <a:prstGeom prst="flowChartConnector">
              <a:avLst/>
            </a:prstGeom>
            <a:solidFill>
              <a:srgbClr val="FF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7" name="순서도: 연결자 16"/>
            <p:cNvSpPr/>
            <p:nvPr/>
          </p:nvSpPr>
          <p:spPr>
            <a:xfrm>
              <a:off x="1035069" y="2999118"/>
              <a:ext cx="641188" cy="651730"/>
            </a:xfrm>
            <a:prstGeom prst="flowChartConnector">
              <a:avLst/>
            </a:prstGeom>
            <a:gradFill>
              <a:gsLst>
                <a:gs pos="0">
                  <a:srgbClr val="39E739">
                    <a:alpha val="64706"/>
                  </a:srgb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8" name="순서도: 연결자 17"/>
            <p:cNvSpPr/>
            <p:nvPr/>
          </p:nvSpPr>
          <p:spPr>
            <a:xfrm>
              <a:off x="1888266" y="4260210"/>
              <a:ext cx="402963" cy="377351"/>
            </a:xfrm>
            <a:prstGeom prst="flowChartConnector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19" name="순서도: 연결자 18"/>
            <p:cNvSpPr/>
            <p:nvPr/>
          </p:nvSpPr>
          <p:spPr>
            <a:xfrm>
              <a:off x="2880187" y="5425502"/>
              <a:ext cx="313232" cy="312457"/>
            </a:xfrm>
            <a:prstGeom prst="flowChartConnector">
              <a:avLst/>
            </a:prstGeom>
            <a:solidFill>
              <a:srgbClr val="3568F9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0" name="순서도: 연결자 19"/>
            <p:cNvSpPr/>
            <p:nvPr/>
          </p:nvSpPr>
          <p:spPr>
            <a:xfrm>
              <a:off x="1941425" y="4898245"/>
              <a:ext cx="651076" cy="602433"/>
            </a:xfrm>
            <a:prstGeom prst="flowChartConnector">
              <a:avLst/>
            </a:prstGeom>
            <a:solidFill>
              <a:srgbClr val="7030A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1" name="순서도: 연결자 20"/>
            <p:cNvSpPr/>
            <p:nvPr/>
          </p:nvSpPr>
          <p:spPr>
            <a:xfrm>
              <a:off x="2338742" y="4664671"/>
              <a:ext cx="458396" cy="410098"/>
            </a:xfrm>
            <a:prstGeom prst="flowChartConnector">
              <a:avLst/>
            </a:prstGeom>
            <a:gradFill>
              <a:gsLst>
                <a:gs pos="35000">
                  <a:srgbClr val="00B050">
                    <a:alpha val="44000"/>
                  </a:srgbClr>
                </a:gs>
                <a:gs pos="100000">
                  <a:srgbClr val="AAEBFF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2" name="순서도: 연결자 21"/>
            <p:cNvSpPr/>
            <p:nvPr/>
          </p:nvSpPr>
          <p:spPr>
            <a:xfrm>
              <a:off x="1331414" y="3343256"/>
              <a:ext cx="709594" cy="688594"/>
            </a:xfrm>
            <a:prstGeom prst="flowChartConnector">
              <a:avLst/>
            </a:prstGeom>
            <a:solidFill>
              <a:srgbClr val="FF9933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7" name="순서도: 연결자 6"/>
            <p:cNvSpPr/>
            <p:nvPr/>
          </p:nvSpPr>
          <p:spPr>
            <a:xfrm>
              <a:off x="1199047" y="2784435"/>
              <a:ext cx="313232" cy="312457"/>
            </a:xfrm>
            <a:prstGeom prst="flowChartConnector">
              <a:avLst/>
            </a:prstGeom>
            <a:solidFill>
              <a:schemeClr val="tx2">
                <a:lumMod val="75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4" name="순서도: 연결자 23"/>
            <p:cNvSpPr/>
            <p:nvPr/>
          </p:nvSpPr>
          <p:spPr>
            <a:xfrm>
              <a:off x="2106975" y="3546075"/>
              <a:ext cx="781722" cy="775273"/>
            </a:xfrm>
            <a:prstGeom prst="flowChartConnector">
              <a:avLst/>
            </a:prstGeom>
            <a:gradFill>
              <a:gsLst>
                <a:gs pos="0">
                  <a:srgbClr val="009999"/>
                </a:gs>
                <a:gs pos="100000">
                  <a:srgbClr val="0000FF">
                    <a:alpha val="32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5" name="순서도: 연결자 24"/>
            <p:cNvSpPr/>
            <p:nvPr/>
          </p:nvSpPr>
          <p:spPr>
            <a:xfrm>
              <a:off x="2134613" y="5989710"/>
              <a:ext cx="313232" cy="312457"/>
            </a:xfrm>
            <a:prstGeom prst="flowChartConnector">
              <a:avLst/>
            </a:prstGeom>
            <a:solidFill>
              <a:srgbClr val="3568F9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6" name="순서도: 연결자 25"/>
            <p:cNvSpPr/>
            <p:nvPr/>
          </p:nvSpPr>
          <p:spPr>
            <a:xfrm>
              <a:off x="2393222" y="5566669"/>
              <a:ext cx="219969" cy="216174"/>
            </a:xfrm>
            <a:prstGeom prst="flowChartConnector">
              <a:avLst/>
            </a:prstGeom>
            <a:gradFill>
              <a:gsLst>
                <a:gs pos="0">
                  <a:srgbClr val="39E739">
                    <a:alpha val="64706"/>
                  </a:srgb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7" name="순서도: 연결자 26"/>
            <p:cNvSpPr/>
            <p:nvPr/>
          </p:nvSpPr>
          <p:spPr>
            <a:xfrm>
              <a:off x="1247582" y="4214550"/>
              <a:ext cx="219969" cy="216174"/>
            </a:xfrm>
            <a:prstGeom prst="flowChartConnector">
              <a:avLst/>
            </a:prstGeom>
            <a:gradFill>
              <a:gsLst>
                <a:gs pos="0">
                  <a:schemeClr val="bg2">
                    <a:lumMod val="75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8" name="순서도: 연결자 27"/>
            <p:cNvSpPr/>
            <p:nvPr/>
          </p:nvSpPr>
          <p:spPr>
            <a:xfrm>
              <a:off x="682647" y="1894663"/>
              <a:ext cx="219969" cy="216174"/>
            </a:xfrm>
            <a:prstGeom prst="flowChartConnector">
              <a:avLst/>
            </a:prstGeom>
            <a:gradFill>
              <a:gsLst>
                <a:gs pos="0">
                  <a:srgbClr val="F16BEB">
                    <a:alpha val="64706"/>
                  </a:srgb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29" name="순서도: 연결자 28"/>
            <p:cNvSpPr/>
            <p:nvPr/>
          </p:nvSpPr>
          <p:spPr>
            <a:xfrm>
              <a:off x="1849423" y="6201901"/>
              <a:ext cx="219969" cy="216174"/>
            </a:xfrm>
            <a:prstGeom prst="flowChartConnector">
              <a:avLst/>
            </a:prstGeom>
            <a:gradFill>
              <a:gsLst>
                <a:gs pos="0">
                  <a:srgbClr val="F16BEB">
                    <a:alpha val="64706"/>
                  </a:srgb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1" name="순서도: 연결자 30"/>
            <p:cNvSpPr/>
            <p:nvPr/>
          </p:nvSpPr>
          <p:spPr>
            <a:xfrm>
              <a:off x="10300579" y="4867120"/>
              <a:ext cx="223647" cy="179270"/>
            </a:xfrm>
            <a:prstGeom prst="flowChartConnector">
              <a:avLst/>
            </a:prstGeom>
            <a:gradFill flip="none" rotWithShape="1">
              <a:gsLst>
                <a:gs pos="35000">
                  <a:srgbClr val="00B050">
                    <a:alpha val="44000"/>
                  </a:srgbClr>
                </a:gs>
                <a:gs pos="100000">
                  <a:srgbClr val="AAEBFF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2" name="순서도: 연결자 31"/>
            <p:cNvSpPr/>
            <p:nvPr/>
          </p:nvSpPr>
          <p:spPr>
            <a:xfrm>
              <a:off x="9347386" y="6201901"/>
              <a:ext cx="486726" cy="493108"/>
            </a:xfrm>
            <a:prstGeom prst="flowChartConnector">
              <a:avLst/>
            </a:prstGeom>
            <a:gradFill>
              <a:gsLst>
                <a:gs pos="0">
                  <a:srgbClr val="009999">
                    <a:alpha val="26000"/>
                  </a:srgbClr>
                </a:gs>
                <a:gs pos="100000">
                  <a:srgbClr val="0000FF">
                    <a:alpha val="32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3" name="순서도: 연결자 32"/>
            <p:cNvSpPr/>
            <p:nvPr/>
          </p:nvSpPr>
          <p:spPr>
            <a:xfrm>
              <a:off x="6506982" y="6029267"/>
              <a:ext cx="370106" cy="312545"/>
            </a:xfrm>
            <a:prstGeom prst="flowChartConnector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rgbClr val="FFFF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sp>
          <p:nvSpPr>
            <p:cNvPr id="30" name="순서도: 연결자 29"/>
            <p:cNvSpPr/>
            <p:nvPr/>
          </p:nvSpPr>
          <p:spPr>
            <a:xfrm>
              <a:off x="1915970" y="6357776"/>
              <a:ext cx="206388" cy="216174"/>
            </a:xfrm>
            <a:prstGeom prst="flowChartConnector">
              <a:avLst/>
            </a:prstGeom>
            <a:gradFill>
              <a:gsLst>
                <a:gs pos="0">
                  <a:srgbClr val="009999">
                    <a:alpha val="78000"/>
                    <a:lumMod val="87000"/>
                    <a:lumOff val="13000"/>
                  </a:srgbClr>
                </a:gs>
                <a:gs pos="100000">
                  <a:srgbClr val="0000FF">
                    <a:lumMod val="69000"/>
                    <a:lumOff val="31000"/>
                    <a:alpha val="66000"/>
                  </a:srgb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</p:grpSp>
    </p:spTree>
    <p:extLst>
      <p:ext uri="{BB962C8B-B14F-4D97-AF65-F5344CB8AC3E}">
        <p14:creationId xmlns="" xmlns:p14="http://schemas.microsoft.com/office/powerpoint/2010/main" val="28936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7112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중도실명 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6. 2019</a:t>
            </a:r>
            <a:r>
              <a:rPr lang="ko-KR" altLang="en-US" sz="1600" b="1" dirty="0" smtClean="0">
                <a:latin typeface="Arial" charset="0"/>
              </a:rPr>
              <a:t>년도</a:t>
            </a:r>
            <a:r>
              <a:rPr lang="en-US" altLang="ko-KR" sz="1600" b="1" dirty="0" smtClean="0">
                <a:latin typeface="Arial" charset="0"/>
              </a:rPr>
              <a:t> </a:t>
            </a:r>
            <a:r>
              <a:rPr lang="ko-KR" altLang="en-US" sz="1600" b="1" dirty="0" smtClean="0">
                <a:latin typeface="Arial" charset="0"/>
              </a:rPr>
              <a:t>운영결과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1) </a:t>
            </a:r>
            <a:r>
              <a:rPr lang="ko-KR" altLang="en-US" sz="1600" b="1" dirty="0" smtClean="0">
                <a:latin typeface="Arial" charset="0"/>
              </a:rPr>
              <a:t>대상 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서울시 거주자로 훈련을 희망하는 시각장애시각장애인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              (</a:t>
            </a:r>
            <a:r>
              <a:rPr lang="ko-KR" altLang="en-US" sz="1600" b="1" dirty="0" smtClean="0">
                <a:latin typeface="Arial" charset="0"/>
              </a:rPr>
              <a:t>서울시 외곽 거주자도 통학 </a:t>
            </a:r>
            <a:r>
              <a:rPr lang="ko-KR" altLang="en-US" sz="1600" b="1" dirty="0" err="1" smtClean="0">
                <a:latin typeface="Arial" charset="0"/>
              </a:rPr>
              <a:t>가능시</a:t>
            </a:r>
            <a:r>
              <a:rPr lang="ko-KR" altLang="en-US" sz="1600" b="1" dirty="0" smtClean="0">
                <a:latin typeface="Arial" charset="0"/>
              </a:rPr>
              <a:t> 가능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2) </a:t>
            </a:r>
            <a:r>
              <a:rPr lang="ko-KR" altLang="en-US" sz="1600" b="1" dirty="0" smtClean="0">
                <a:latin typeface="Arial" charset="0"/>
              </a:rPr>
              <a:t>운영기간</a:t>
            </a:r>
            <a:r>
              <a:rPr lang="en-US" altLang="ko-KR" sz="1600" b="1" dirty="0" smtClean="0">
                <a:latin typeface="Arial" charset="0"/>
              </a:rPr>
              <a:t>: 2019. 3. 12 ~ 12.6</a:t>
            </a: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3) </a:t>
            </a:r>
            <a:r>
              <a:rPr lang="ko-KR" altLang="en-US" sz="1600" b="1" dirty="0" smtClean="0">
                <a:latin typeface="Arial" charset="0"/>
              </a:rPr>
              <a:t>운영방법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주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회 오전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시간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오후 </a:t>
            </a:r>
            <a:r>
              <a:rPr lang="en-US" altLang="ko-KR" sz="1600" b="1" dirty="0" smtClean="0">
                <a:latin typeface="Arial" charset="0"/>
              </a:rPr>
              <a:t>3</a:t>
            </a:r>
            <a:r>
              <a:rPr lang="ko-KR" altLang="en-US" sz="1600" b="1" dirty="0" smtClean="0">
                <a:latin typeface="Arial" charset="0"/>
              </a:rPr>
              <a:t>시간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개인별 상황에 따라 탄력적 운영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 smtClean="0">
                <a:latin typeface="Arial" charset="0"/>
              </a:rPr>
              <a:t>                     내관 및 가정방문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4) </a:t>
            </a:r>
            <a:r>
              <a:rPr lang="ko-KR" altLang="en-US" sz="1600" b="1" dirty="0" smtClean="0">
                <a:latin typeface="Arial" charset="0"/>
              </a:rPr>
              <a:t>담당자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보행지도사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3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(1:1 </a:t>
            </a:r>
            <a:r>
              <a:rPr lang="ko-KR" altLang="en-US" sz="1600" b="1" dirty="0" smtClean="0">
                <a:latin typeface="Arial" charset="0"/>
              </a:rPr>
              <a:t>개별지도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5) </a:t>
            </a:r>
            <a:r>
              <a:rPr lang="ko-KR" altLang="en-US" sz="1600" b="1" dirty="0" smtClean="0">
                <a:latin typeface="Arial" charset="0"/>
              </a:rPr>
              <a:t>훈련비 지출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총 </a:t>
            </a:r>
            <a:r>
              <a:rPr lang="en-US" altLang="ko-KR" sz="1600" b="1" dirty="0" smtClean="0">
                <a:latin typeface="Arial" charset="0"/>
              </a:rPr>
              <a:t>644,000</a:t>
            </a:r>
            <a:r>
              <a:rPr lang="ko-KR" altLang="en-US" sz="1600" b="1" dirty="0" smtClean="0">
                <a:latin typeface="Arial" charset="0"/>
              </a:rPr>
              <a:t>원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 6) </a:t>
            </a:r>
            <a:r>
              <a:rPr lang="ko-KR" altLang="en-US" sz="1600" b="1" dirty="0" smtClean="0"/>
              <a:t>사업실적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17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(170%),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>
                <a:latin typeface="Arial" charset="0"/>
              </a:rPr>
              <a:t>221</a:t>
            </a:r>
            <a:r>
              <a:rPr lang="ko-KR" altLang="en-US" sz="1600" b="1" dirty="0">
                <a:latin typeface="Arial" charset="0"/>
              </a:rPr>
              <a:t>명</a:t>
            </a:r>
            <a:r>
              <a:rPr lang="en-US" altLang="ko-KR" sz="1600" b="1" dirty="0">
                <a:latin typeface="Arial" charset="0"/>
              </a:rPr>
              <a:t>(136%) </a:t>
            </a:r>
          </a:p>
          <a:p>
            <a:pPr eaLnBrk="0" latinLnBrk="0" hangingPunct="0">
              <a:lnSpc>
                <a:spcPct val="200000"/>
              </a:lnSpc>
            </a:pPr>
            <a:r>
              <a:rPr lang="ko-KR" altLang="en-US" sz="1600" b="1" dirty="0"/>
              <a:t> </a:t>
            </a:r>
            <a:r>
              <a:rPr lang="ko-KR" altLang="en-US" sz="1600" b="1" dirty="0" smtClean="0"/>
              <a:t>                보행역량강화에 </a:t>
            </a:r>
            <a:r>
              <a:rPr lang="ko-KR" altLang="en-US" sz="1600" b="1" dirty="0"/>
              <a:t>대한 만족도</a:t>
            </a:r>
            <a:r>
              <a:rPr lang="en-US" altLang="ko-KR" sz="1600" b="1" dirty="0"/>
              <a:t>(85.9% </a:t>
            </a:r>
            <a:r>
              <a:rPr lang="ko-KR" altLang="en-US" sz="1600" b="1" dirty="0"/>
              <a:t>만족이상</a:t>
            </a:r>
            <a:r>
              <a:rPr lang="en-US" altLang="ko-KR" sz="1600" b="1" dirty="0" smtClean="0"/>
              <a:t>)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8747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7112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중도실명 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0291" y="6597352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53860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7) </a:t>
            </a:r>
            <a:r>
              <a:rPr lang="ko-KR" altLang="en-US" sz="1600" b="1" dirty="0" smtClean="0"/>
              <a:t>담당자 총평</a:t>
            </a:r>
            <a:endParaRPr lang="en-US" altLang="ko-KR" sz="1600" b="1" dirty="0" smtClean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개별욕구를 </a:t>
            </a:r>
            <a:r>
              <a:rPr lang="ko-KR" altLang="en-US" sz="1600" dirty="0"/>
              <a:t>기반으로 한 체계적인 훈련프로그램 제공으로 대부분의 보행훈련생이 훈련초반에 비해 단독보행능력향상으로 자신감이 </a:t>
            </a:r>
            <a:r>
              <a:rPr lang="ko-KR" altLang="en-US" sz="1600" dirty="0" smtClean="0"/>
              <a:t>상승됨</a:t>
            </a:r>
            <a:r>
              <a:rPr lang="en-US" altLang="ko-KR" sz="1600" dirty="0" smtClean="0"/>
              <a:t>.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 smtClean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훈련기간 </a:t>
            </a:r>
            <a:r>
              <a:rPr lang="ko-KR" altLang="en-US" sz="1600" dirty="0"/>
              <a:t>중에도 개인사정 및 욕구변화에 따른 목표를 수정하고 종결할 수 있도록 하여 보행훈련 참여에 대한 부담감을 최소화하였음</a:t>
            </a:r>
            <a:r>
              <a:rPr lang="en-US" altLang="ko-KR" sz="1600" dirty="0"/>
              <a:t>.(</a:t>
            </a:r>
            <a:r>
              <a:rPr lang="ko-KR" altLang="en-US" sz="1600" dirty="0" err="1"/>
              <a:t>저시력자의</a:t>
            </a:r>
            <a:r>
              <a:rPr lang="ko-KR" altLang="en-US" sz="1600" dirty="0"/>
              <a:t> 경우 보행훈련의 필요성을 느끼고 참여하고 있으나</a:t>
            </a:r>
            <a:r>
              <a:rPr lang="en-US" altLang="ko-KR" sz="1600" dirty="0"/>
              <a:t>, </a:t>
            </a:r>
            <a:r>
              <a:rPr lang="ko-KR" altLang="en-US" sz="1600" dirty="0"/>
              <a:t>일반 대중에게 자신의 장애를 나타내는 것에 대한 부담감을 가지고 있음</a:t>
            </a:r>
            <a:r>
              <a:rPr lang="en-US" altLang="ko-KR" sz="1600" dirty="0" smtClean="0"/>
              <a:t>.)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600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개별능력 </a:t>
            </a:r>
            <a:r>
              <a:rPr lang="ko-KR" altLang="en-US" sz="1600" dirty="0"/>
              <a:t>및 욕구에 따라 반복훈련 또는 필요로 하는 곳이 </a:t>
            </a:r>
            <a:r>
              <a:rPr lang="ko-KR" altLang="en-US" sz="1600" dirty="0" err="1"/>
              <a:t>있을시</a:t>
            </a:r>
            <a:r>
              <a:rPr lang="ko-KR" altLang="en-US" sz="1600" dirty="0"/>
              <a:t> 집중 훈련하여 훈련의 성과를 높였다고 평가함</a:t>
            </a:r>
            <a:r>
              <a:rPr lang="en-US" altLang="ko-KR" sz="1600" dirty="0" smtClean="0"/>
              <a:t>.</a:t>
            </a:r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600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버스이용훈련 </a:t>
            </a:r>
            <a:r>
              <a:rPr lang="ko-KR" altLang="en-US" sz="1600" dirty="0"/>
              <a:t>시 강동구 관내에 위치한 </a:t>
            </a:r>
            <a:r>
              <a:rPr lang="en-US" altLang="ko-KR" sz="1600" dirty="0" smtClean="0"/>
              <a:t>00</a:t>
            </a:r>
            <a:r>
              <a:rPr lang="ko-KR" altLang="en-US" sz="1600" dirty="0" err="1" smtClean="0"/>
              <a:t>승합</a:t>
            </a:r>
            <a:r>
              <a:rPr lang="en-US" altLang="ko-KR" sz="1600" dirty="0"/>
              <a:t>(</a:t>
            </a:r>
            <a:r>
              <a:rPr lang="ko-KR" altLang="en-US" sz="1600" dirty="0"/>
              <a:t>주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와의 </a:t>
            </a:r>
            <a:r>
              <a:rPr lang="ko-KR" altLang="en-US" sz="1600" dirty="0"/>
              <a:t>전화 협의를 </a:t>
            </a:r>
            <a:r>
              <a:rPr lang="ko-KR" altLang="en-US" sz="1600" dirty="0" smtClean="0"/>
              <a:t>통해 </a:t>
            </a:r>
            <a:r>
              <a:rPr lang="ko-KR" altLang="en-US" sz="1600" dirty="0"/>
              <a:t>버스이용 훈련을 할 수 있도록 하여 훈련의 성과를 높일 수 있었다고 평가함</a:t>
            </a:r>
            <a:r>
              <a:rPr lang="en-US" altLang="ko-KR" sz="1600" dirty="0" smtClean="0"/>
              <a:t>.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311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5095" y="1060680"/>
            <a:ext cx="828092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kumimoji="0" lang="en-US" altLang="ko-KR" sz="1600" b="1" dirty="0" smtClean="0">
                <a:latin typeface="Arial" charset="0"/>
              </a:rPr>
              <a:t>1. </a:t>
            </a:r>
            <a:r>
              <a:rPr kumimoji="0" lang="ko-KR" altLang="en-US" sz="1600" b="1" dirty="0" smtClean="0">
                <a:latin typeface="Arial" charset="0"/>
              </a:rPr>
              <a:t>목적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/>
              <a:t>점자를 알지 못하거나 정확하게 활용할 수 없는 시각장애인들이 점자를 읽고 </a:t>
            </a:r>
            <a:r>
              <a:rPr lang="ko-KR" altLang="en-US" sz="1600" b="1" dirty="0" smtClean="0"/>
              <a:t>                </a:t>
            </a:r>
            <a:endParaRPr lang="en-US" altLang="ko-KR" sz="1600" b="1" dirty="0" smtClean="0"/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</a:t>
            </a:r>
            <a:r>
              <a:rPr lang="ko-KR" altLang="en-US" sz="1600" b="1" dirty="0" smtClean="0"/>
              <a:t>쓰는 </a:t>
            </a:r>
            <a:r>
              <a:rPr lang="ko-KR" altLang="en-US" sz="1600" b="1" dirty="0"/>
              <a:t>법을 체계적으로 교육받음으로써 점자인쇄물 또는 점자정보단말기 등을 </a:t>
            </a:r>
            <a:r>
              <a:rPr lang="ko-KR" altLang="en-US" sz="1600" b="1" dirty="0" smtClean="0"/>
              <a:t>                    </a:t>
            </a:r>
            <a:endParaRPr lang="en-US" altLang="ko-KR" sz="1600" b="1" dirty="0" smtClean="0"/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</a:t>
            </a:r>
            <a:r>
              <a:rPr lang="ko-KR" altLang="en-US" sz="1600" b="1" dirty="0" smtClean="0"/>
              <a:t>학습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업무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여가생활에서 적극적으로 활용할 수 있도록 함</a:t>
            </a: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2. </a:t>
            </a:r>
            <a:r>
              <a:rPr lang="ko-KR" altLang="en-US" sz="1600" b="1" dirty="0" smtClean="0">
                <a:latin typeface="Arial" charset="0"/>
              </a:rPr>
              <a:t>목표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22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742</a:t>
            </a:r>
            <a:r>
              <a:rPr lang="ko-KR" altLang="en-US" sz="1600" b="1" dirty="0" smtClean="0">
                <a:latin typeface="Arial" charset="0"/>
              </a:rPr>
              <a:t>명</a:t>
            </a:r>
            <a:endParaRPr lang="en-US" altLang="ko-KR" sz="1600" b="1" dirty="0">
              <a:latin typeface="Arial" charset="0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1600" b="1" dirty="0" smtClean="0"/>
              <a:t>           </a:t>
            </a:r>
            <a:r>
              <a:rPr lang="ko-KR" altLang="en-US" sz="1600" b="1" dirty="0" err="1" smtClean="0"/>
              <a:t>일반점자책의</a:t>
            </a:r>
            <a:r>
              <a:rPr lang="ko-KR" altLang="en-US" sz="1600" b="1" dirty="0" smtClean="0"/>
              <a:t> </a:t>
            </a:r>
            <a:r>
              <a:rPr lang="ko-KR" altLang="en-US" sz="1600" b="1" dirty="0"/>
              <a:t>내용을 파악할 수 있는 수준으로 읽을 수 </a:t>
            </a:r>
            <a:r>
              <a:rPr lang="ko-KR" altLang="en-US" sz="1600" b="1" dirty="0" smtClean="0"/>
              <a:t>있음</a:t>
            </a:r>
            <a:endParaRPr lang="en-US" altLang="ko-KR" sz="16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(</a:t>
            </a:r>
            <a:r>
              <a:rPr lang="en-US" altLang="ko-KR" sz="1600" b="1" dirty="0"/>
              <a:t>32</a:t>
            </a:r>
            <a:r>
              <a:rPr lang="ko-KR" altLang="en-US" sz="1600" b="1" dirty="0"/>
              <a:t>칸 </a:t>
            </a:r>
            <a:r>
              <a:rPr lang="en-US" altLang="ko-KR" sz="1600" b="1" dirty="0"/>
              <a:t>17</a:t>
            </a:r>
            <a:r>
              <a:rPr lang="ko-KR" altLang="en-US" sz="1600" b="1" dirty="0"/>
              <a:t>행 오독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개 이하로 읽기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pPr fontAlgn="base">
              <a:lnSpc>
                <a:spcPct val="150000"/>
              </a:lnSpc>
            </a:pPr>
            <a:r>
              <a:rPr lang="ko-KR" altLang="en-US" sz="1600" b="1" dirty="0" smtClean="0"/>
              <a:t>           자신의 </a:t>
            </a:r>
            <a:r>
              <a:rPr lang="ko-KR" altLang="en-US" sz="1600" b="1" dirty="0"/>
              <a:t>생각을 점자 쓰기 규칙에 맞추어 쓸 수 </a:t>
            </a:r>
            <a:r>
              <a:rPr lang="ko-KR" altLang="en-US" sz="1600" b="1" dirty="0" smtClean="0"/>
              <a:t>있음</a:t>
            </a:r>
            <a:endParaRPr lang="en-US" altLang="ko-KR" sz="16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(</a:t>
            </a:r>
            <a:r>
              <a:rPr lang="ko-KR" altLang="en-US" sz="1600" b="1" dirty="0"/>
              <a:t>예문 오기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개 이하로 쓰기</a:t>
            </a:r>
            <a:r>
              <a:rPr lang="en-US" altLang="ko-KR" sz="1600" b="1" dirty="0"/>
              <a:t>)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3. </a:t>
            </a:r>
            <a:r>
              <a:rPr lang="ko-KR" altLang="en-US" sz="1600" b="1" dirty="0" smtClean="0"/>
              <a:t>사업내용</a:t>
            </a:r>
            <a:r>
              <a:rPr lang="en-US" altLang="ko-KR" sz="1600" b="1" dirty="0" smtClean="0"/>
              <a:t> </a:t>
            </a: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 1) </a:t>
            </a:r>
            <a:r>
              <a:rPr lang="ko-KR" altLang="en-US" sz="1600" b="1" dirty="0" smtClean="0"/>
              <a:t>프로그램 구성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490451" y="5013176"/>
            <a:ext cx="8403894" cy="1561302"/>
            <a:chOff x="164262" y="5131029"/>
            <a:chExt cx="8403894" cy="1183886"/>
          </a:xfrm>
        </p:grpSpPr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323528" y="5301208"/>
              <a:ext cx="2418467" cy="101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endParaRPr kumimoji="0" lang="en-US" altLang="ko-KR" sz="1600" b="1" i="1" dirty="0">
                <a:latin typeface="Arial" charset="0"/>
              </a:endParaRPr>
            </a:p>
          </p:txBody>
        </p:sp>
        <p:grpSp>
          <p:nvGrpSpPr>
            <p:cNvPr id="5" name="그룹 16"/>
            <p:cNvGrpSpPr/>
            <p:nvPr/>
          </p:nvGrpSpPr>
          <p:grpSpPr>
            <a:xfrm>
              <a:off x="164262" y="5131029"/>
              <a:ext cx="2066724" cy="1026230"/>
              <a:chOff x="467544" y="4221088"/>
              <a:chExt cx="3416983" cy="2414938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점자훈련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세부사업명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22"/>
            <p:cNvGrpSpPr/>
            <p:nvPr/>
          </p:nvGrpSpPr>
          <p:grpSpPr>
            <a:xfrm>
              <a:off x="2276128" y="5131029"/>
              <a:ext cx="6292028" cy="1026230"/>
              <a:chOff x="695382" y="5505608"/>
              <a:chExt cx="7787565" cy="792088"/>
            </a:xfrm>
          </p:grpSpPr>
          <p:grpSp>
            <p:nvGrpSpPr>
              <p:cNvPr id="7" name="그룹 16"/>
              <p:cNvGrpSpPr/>
              <p:nvPr/>
            </p:nvGrpSpPr>
            <p:grpSpPr>
              <a:xfrm>
                <a:off x="695382" y="5505608"/>
                <a:ext cx="2557959" cy="792088"/>
                <a:chOff x="467544" y="4221088"/>
                <a:chExt cx="3416983" cy="2414938"/>
              </a:xfrm>
            </p:grpSpPr>
            <p:sp>
              <p:nvSpPr>
                <p:cNvPr id="41" name="직사각형 40"/>
                <p:cNvSpPr/>
                <p:nvPr/>
              </p:nvSpPr>
              <p:spPr>
                <a:xfrm>
                  <a:off x="467544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목표 수립 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그룹 지도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내관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)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직사각형 41"/>
                <p:cNvSpPr/>
                <p:nvPr/>
              </p:nvSpPr>
              <p:spPr>
                <a:xfrm>
                  <a:off x="467544" y="4221090"/>
                  <a:ext cx="3416983" cy="75051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형태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그룹 15"/>
              <p:cNvGrpSpPr/>
              <p:nvPr/>
            </p:nvGrpSpPr>
            <p:grpSpPr>
              <a:xfrm>
                <a:off x="3310185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39" name="직사각형 38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약 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개월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,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 월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~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금 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회 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5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시간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일정에 따라 상이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)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직사각형 39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시간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그룹 15"/>
              <p:cNvGrpSpPr/>
              <p:nvPr/>
            </p:nvGrpSpPr>
            <p:grpSpPr>
              <a:xfrm>
                <a:off x="5924988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28" name="직사각형 27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점자 기초 감각훈련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한글점자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영어점자 등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직사각형 28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내용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416265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370052" y="1578496"/>
            <a:ext cx="8403894" cy="1561302"/>
            <a:chOff x="164262" y="5131029"/>
            <a:chExt cx="8403894" cy="1183886"/>
          </a:xfrm>
        </p:grpSpPr>
        <p:sp>
          <p:nvSpPr>
            <p:cNvPr id="9" name="Rectangle 34"/>
            <p:cNvSpPr>
              <a:spLocks noChangeArrowheads="1"/>
            </p:cNvSpPr>
            <p:nvPr/>
          </p:nvSpPr>
          <p:spPr bwMode="auto">
            <a:xfrm>
              <a:off x="323528" y="5301208"/>
              <a:ext cx="2418467" cy="101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endParaRPr kumimoji="0" lang="en-US" altLang="ko-KR" sz="1600" b="1" i="1" dirty="0">
                <a:latin typeface="Arial" charset="0"/>
              </a:endParaRPr>
            </a:p>
          </p:txBody>
        </p:sp>
        <p:grpSp>
          <p:nvGrpSpPr>
            <p:cNvPr id="5" name="그룹 16"/>
            <p:cNvGrpSpPr/>
            <p:nvPr/>
          </p:nvGrpSpPr>
          <p:grpSpPr>
            <a:xfrm>
              <a:off x="164262" y="5131029"/>
              <a:ext cx="2066724" cy="1026230"/>
              <a:chOff x="467544" y="4221088"/>
              <a:chExt cx="3416983" cy="2414938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단기점자훈련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세부사업명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22"/>
            <p:cNvGrpSpPr/>
            <p:nvPr/>
          </p:nvGrpSpPr>
          <p:grpSpPr>
            <a:xfrm>
              <a:off x="2276128" y="5131029"/>
              <a:ext cx="6292028" cy="1026230"/>
              <a:chOff x="695382" y="5505608"/>
              <a:chExt cx="7787565" cy="792088"/>
            </a:xfrm>
          </p:grpSpPr>
          <p:grpSp>
            <p:nvGrpSpPr>
              <p:cNvPr id="7" name="그룹 16"/>
              <p:cNvGrpSpPr/>
              <p:nvPr/>
            </p:nvGrpSpPr>
            <p:grpSpPr>
              <a:xfrm>
                <a:off x="695382" y="5505608"/>
                <a:ext cx="2557959" cy="792088"/>
                <a:chOff x="467544" y="4221088"/>
                <a:chExt cx="3416983" cy="2414938"/>
              </a:xfrm>
            </p:grpSpPr>
            <p:sp>
              <p:nvSpPr>
                <p:cNvPr id="41" name="직사각형 40"/>
                <p:cNvSpPr/>
                <p:nvPr/>
              </p:nvSpPr>
              <p:spPr>
                <a:xfrm>
                  <a:off x="467544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목표 수립 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그룹 지도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내관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)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2" name="직사각형 41"/>
                <p:cNvSpPr/>
                <p:nvPr/>
              </p:nvSpPr>
              <p:spPr>
                <a:xfrm>
                  <a:off x="467544" y="4221090"/>
                  <a:ext cx="3416983" cy="75051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형태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그룹 15"/>
              <p:cNvGrpSpPr/>
              <p:nvPr/>
            </p:nvGrpSpPr>
            <p:grpSpPr>
              <a:xfrm>
                <a:off x="3310185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39" name="직사각형 38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1~2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월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, 7~8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월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월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~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금 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회 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5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시간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일정에 따라 상이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)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직사각형 39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시간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" name="그룹 15"/>
              <p:cNvGrpSpPr/>
              <p:nvPr/>
            </p:nvGrpSpPr>
            <p:grpSpPr>
              <a:xfrm>
                <a:off x="5924988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28" name="직사각형 27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점자 기초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한글점자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, 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영어점자 등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욕구에 따라 내용 진행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)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직사각형 28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내용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2" name="그룹 30"/>
          <p:cNvGrpSpPr/>
          <p:nvPr/>
        </p:nvGrpSpPr>
        <p:grpSpPr>
          <a:xfrm>
            <a:off x="392623" y="3164716"/>
            <a:ext cx="8403894" cy="1561302"/>
            <a:chOff x="164262" y="5131029"/>
            <a:chExt cx="8403894" cy="1183886"/>
          </a:xfrm>
        </p:grpSpPr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323528" y="5301208"/>
              <a:ext cx="2418467" cy="101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endParaRPr kumimoji="0" lang="en-US" altLang="ko-KR" sz="1600" b="1" i="1" dirty="0">
                <a:latin typeface="Arial" charset="0"/>
              </a:endParaRPr>
            </a:p>
          </p:txBody>
        </p:sp>
        <p:grpSp>
          <p:nvGrpSpPr>
            <p:cNvPr id="13" name="그룹 16"/>
            <p:cNvGrpSpPr/>
            <p:nvPr/>
          </p:nvGrpSpPr>
          <p:grpSpPr>
            <a:xfrm>
              <a:off x="164262" y="5131029"/>
              <a:ext cx="2066724" cy="1026230"/>
              <a:chOff x="467544" y="4221088"/>
              <a:chExt cx="3416983" cy="2414938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점자사후지도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세부사업명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그룹 35"/>
            <p:cNvGrpSpPr/>
            <p:nvPr/>
          </p:nvGrpSpPr>
          <p:grpSpPr>
            <a:xfrm>
              <a:off x="2276128" y="5131029"/>
              <a:ext cx="6292028" cy="1026230"/>
              <a:chOff x="695382" y="5505608"/>
              <a:chExt cx="7787565" cy="792088"/>
            </a:xfrm>
          </p:grpSpPr>
          <p:grpSp>
            <p:nvGrpSpPr>
              <p:cNvPr id="15" name="그룹 16"/>
              <p:cNvGrpSpPr/>
              <p:nvPr/>
            </p:nvGrpSpPr>
            <p:grpSpPr>
              <a:xfrm>
                <a:off x="695382" y="5505608"/>
                <a:ext cx="2557959" cy="792088"/>
                <a:chOff x="467544" y="4221088"/>
                <a:chExt cx="3416983" cy="2414938"/>
              </a:xfrm>
            </p:grpSpPr>
            <p:sp>
              <p:nvSpPr>
                <p:cNvPr id="48" name="직사각형 47"/>
                <p:cNvSpPr/>
                <p:nvPr/>
              </p:nvSpPr>
              <p:spPr>
                <a:xfrm>
                  <a:off x="467544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지도</a:t>
                  </a:r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내관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)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직사각형 48"/>
                <p:cNvSpPr/>
                <p:nvPr/>
              </p:nvSpPr>
              <p:spPr>
                <a:xfrm>
                  <a:off x="467544" y="4221090"/>
                  <a:ext cx="3416983" cy="75051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형태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" name="그룹 15"/>
              <p:cNvGrpSpPr/>
              <p:nvPr/>
            </p:nvGrpSpPr>
            <p:grpSpPr>
              <a:xfrm>
                <a:off x="3310185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46" name="직사각형 45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사후지도 계획 일정에 따라 결정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직사각형 46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시간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그룹 15"/>
              <p:cNvGrpSpPr/>
              <p:nvPr/>
            </p:nvGrpSpPr>
            <p:grpSpPr>
              <a:xfrm>
                <a:off x="5924988" y="5505608"/>
                <a:ext cx="2557959" cy="792088"/>
                <a:chOff x="4211960" y="4221088"/>
                <a:chExt cx="3416983" cy="2414938"/>
              </a:xfrm>
            </p:grpSpPr>
            <p:sp>
              <p:nvSpPr>
                <p:cNvPr id="44" name="직사각형 43"/>
                <p:cNvSpPr/>
                <p:nvPr/>
              </p:nvSpPr>
              <p:spPr>
                <a:xfrm>
                  <a:off x="4211960" y="4221088"/>
                  <a:ext cx="3416983" cy="24149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altLang="ko-KR" sz="1400" b="1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1200" b="1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개별 욕구 상태에 따라 내용 선정 진행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.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직사각형 44"/>
                <p:cNvSpPr/>
                <p:nvPr/>
              </p:nvSpPr>
              <p:spPr>
                <a:xfrm>
                  <a:off x="4211960" y="4221088"/>
                  <a:ext cx="3416983" cy="75051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 b="1" dirty="0" smtClean="0">
                      <a:solidFill>
                        <a:schemeClr val="tx1"/>
                      </a:solidFill>
                    </a:rPr>
                    <a:t>내용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4762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1225" y="1182132"/>
            <a:ext cx="828092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5. </a:t>
            </a:r>
            <a:r>
              <a:rPr lang="ko-KR" altLang="en-US" sz="1600" b="1" dirty="0" smtClean="0">
                <a:latin typeface="Arial" charset="0"/>
              </a:rPr>
              <a:t>진행과정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8519093"/>
              </p:ext>
            </p:extLst>
          </p:nvPr>
        </p:nvGraphicFramePr>
        <p:xfrm>
          <a:off x="451225" y="1772815"/>
          <a:ext cx="8369247" cy="4692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607"/>
                <a:gridCol w="6009640"/>
              </a:tblGrid>
              <a:tr h="638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접수상담</a:t>
                      </a:r>
                      <a:r>
                        <a:rPr lang="en-US" altLang="ko-KR" sz="1600" b="1" dirty="0" smtClean="0"/>
                        <a:t>(</a:t>
                      </a:r>
                      <a:r>
                        <a:rPr lang="ko-KR" altLang="en-US" sz="1600" b="1" dirty="0" smtClean="0"/>
                        <a:t>내관</a:t>
                      </a:r>
                      <a:r>
                        <a:rPr lang="en-US" altLang="ko-KR" sz="1600" b="1" dirty="0" smtClean="0"/>
                        <a:t>/</a:t>
                      </a:r>
                      <a:r>
                        <a:rPr lang="ko-KR" altLang="en-US" sz="1600" b="1" dirty="0" smtClean="0"/>
                        <a:t>전화</a:t>
                      </a:r>
                      <a:r>
                        <a:rPr lang="en-US" altLang="ko-KR" sz="1600" b="1" dirty="0" smtClean="0"/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점자훈련 희망자에 대한 접수상담 또는 </a:t>
                      </a:r>
                      <a:r>
                        <a:rPr lang="ko-KR" altLang="en-US" sz="1600" b="1" dirty="0" err="1" smtClean="0"/>
                        <a:t>타기관</a:t>
                      </a:r>
                      <a:r>
                        <a:rPr lang="ko-KR" altLang="en-US" sz="1600" b="1" dirty="0" smtClean="0"/>
                        <a:t> 의뢰접수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en-US" altLang="ko-KR" sz="1600" b="1" dirty="0" smtClean="0"/>
                        <a:t>* </a:t>
                      </a:r>
                      <a:r>
                        <a:rPr lang="ko-KR" altLang="en-US" sz="1600" b="1" dirty="0" smtClean="0"/>
                        <a:t>접수상담창구를 통한 연계의 경우 바로 재활사정 진행 가능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재활사정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점자훈련 </a:t>
                      </a:r>
                      <a:r>
                        <a:rPr lang="ko-KR" altLang="en-US" sz="1600" b="1" dirty="0" err="1" smtClean="0"/>
                        <a:t>사정지를</a:t>
                      </a:r>
                      <a:r>
                        <a:rPr lang="ko-KR" altLang="en-US" sz="1600" b="1" dirty="0" smtClean="0"/>
                        <a:t> 통한 이용자 욕구 확인 및 점자 감각 등 파악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재활계획회의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재활훈련교사 전체회의 진행</a:t>
                      </a:r>
                      <a:r>
                        <a:rPr lang="en-US" altLang="ko-KR" sz="1600" b="1" dirty="0" smtClean="0"/>
                        <a:t>(</a:t>
                      </a:r>
                      <a:r>
                        <a:rPr lang="ko-KR" altLang="en-US" sz="1600" b="1" dirty="0" smtClean="0"/>
                        <a:t>점자사정 결과 공유 및 계획 수준 논의</a:t>
                      </a:r>
                      <a:r>
                        <a:rPr lang="en-US" altLang="ko-KR" sz="1600" b="1" dirty="0" smtClean="0"/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/>
                        <a:t>개별화계획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재활계획 논의 결과를 토대로 개별화 계획 수립 확정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개입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점자훈련 진행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평가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1</a:t>
                      </a:r>
                      <a:r>
                        <a:rPr lang="ko-KR" altLang="en-US" sz="1600" b="1" dirty="0" smtClean="0"/>
                        <a:t>차 초기 평가</a:t>
                      </a:r>
                      <a:r>
                        <a:rPr lang="en-US" altLang="ko-KR" sz="1600" b="1" dirty="0" smtClean="0"/>
                        <a:t>, 2</a:t>
                      </a:r>
                      <a:r>
                        <a:rPr lang="ko-KR" altLang="en-US" sz="1600" b="1" dirty="0" smtClean="0"/>
                        <a:t>차 중간평가</a:t>
                      </a:r>
                      <a:r>
                        <a:rPr lang="en-US" altLang="ko-KR" sz="1600" b="1" dirty="0" smtClean="0"/>
                        <a:t>, 3</a:t>
                      </a:r>
                      <a:r>
                        <a:rPr lang="ko-KR" altLang="en-US" sz="1600" b="1" dirty="0" smtClean="0"/>
                        <a:t>차 종결평가 진행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en-US" altLang="ko-KR" sz="1600" b="1" dirty="0" smtClean="0"/>
                        <a:t>(</a:t>
                      </a:r>
                      <a:r>
                        <a:rPr lang="ko-KR" altLang="en-US" sz="1600" b="1" dirty="0" smtClean="0"/>
                        <a:t>훈련기간 및 목표수준에 따라 </a:t>
                      </a:r>
                      <a:r>
                        <a:rPr lang="en-US" altLang="ko-KR" sz="1600" b="1" dirty="0" smtClean="0"/>
                        <a:t>1</a:t>
                      </a:r>
                      <a:r>
                        <a:rPr lang="ko-KR" altLang="en-US" sz="1600" b="1" dirty="0" smtClean="0"/>
                        <a:t>차 초기평가</a:t>
                      </a:r>
                      <a:r>
                        <a:rPr lang="en-US" altLang="ko-KR" sz="1600" b="1" dirty="0" smtClean="0"/>
                        <a:t>, 2</a:t>
                      </a:r>
                      <a:r>
                        <a:rPr lang="ko-KR" altLang="en-US" sz="1600" b="1" dirty="0" smtClean="0"/>
                        <a:t>차 종결평가만으로 진행 가능</a:t>
                      </a:r>
                      <a:r>
                        <a:rPr lang="en-US" altLang="ko-KR" sz="1600" b="1" dirty="0" smtClean="0"/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종결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종결평가에 따라 목표달성 또는 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ko-KR" altLang="en-US" sz="1600" b="1" dirty="0" smtClean="0"/>
                        <a:t>이용자 의사 등에 따라 훈련 종결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사후지도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훈련 이수자 향후 필요 여부에 따라 점자 보충 지도 진행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07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495520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6. 2019</a:t>
            </a:r>
            <a:r>
              <a:rPr lang="ko-KR" altLang="en-US" sz="1600" b="1" dirty="0" smtClean="0">
                <a:latin typeface="Arial" charset="0"/>
              </a:rPr>
              <a:t>년도</a:t>
            </a:r>
            <a:r>
              <a:rPr lang="en-US" altLang="ko-KR" sz="1600" b="1" dirty="0" smtClean="0">
                <a:latin typeface="Arial" charset="0"/>
              </a:rPr>
              <a:t> </a:t>
            </a:r>
            <a:r>
              <a:rPr lang="ko-KR" altLang="en-US" sz="1600" b="1" dirty="0" smtClean="0">
                <a:latin typeface="Arial" charset="0"/>
              </a:rPr>
              <a:t>운영결과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1) </a:t>
            </a:r>
            <a:r>
              <a:rPr lang="ko-KR" altLang="en-US" sz="1600" b="1" dirty="0" smtClean="0">
                <a:latin typeface="Arial" charset="0"/>
              </a:rPr>
              <a:t>대상 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서울시 및 서울 인근 거주 시각장애인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              (</a:t>
            </a:r>
            <a:r>
              <a:rPr lang="ko-KR" altLang="en-US" sz="1600" b="1" dirty="0" smtClean="0">
                <a:latin typeface="Arial" charset="0"/>
              </a:rPr>
              <a:t>강동구 중증 </a:t>
            </a:r>
            <a:r>
              <a:rPr lang="en-US" altLang="ko-KR" sz="1600" b="1" dirty="0" smtClean="0">
                <a:latin typeface="Arial" charset="0"/>
              </a:rPr>
              <a:t>7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경증 </a:t>
            </a:r>
            <a:r>
              <a:rPr lang="en-US" altLang="ko-KR" sz="1600" b="1" dirty="0" smtClean="0">
                <a:latin typeface="Arial" charset="0"/>
              </a:rPr>
              <a:t>7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서울시 중증 </a:t>
            </a:r>
            <a:r>
              <a:rPr lang="en-US" altLang="ko-KR" sz="1600" b="1" dirty="0" smtClean="0">
                <a:latin typeface="Arial" charset="0"/>
              </a:rPr>
              <a:t>1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서울시 외 </a:t>
            </a:r>
            <a:r>
              <a:rPr lang="en-US" altLang="ko-KR" sz="1600" b="1" dirty="0" smtClean="0">
                <a:latin typeface="Arial" charset="0"/>
              </a:rPr>
              <a:t>6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2) </a:t>
            </a:r>
            <a:r>
              <a:rPr lang="ko-KR" altLang="en-US" sz="1600" b="1" dirty="0" smtClean="0">
                <a:latin typeface="Arial" charset="0"/>
              </a:rPr>
              <a:t>운영기간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점자훈련 </a:t>
            </a:r>
            <a:r>
              <a:rPr lang="en-US" altLang="ko-KR" sz="1600" b="1" dirty="0" smtClean="0">
                <a:latin typeface="Arial" charset="0"/>
              </a:rPr>
              <a:t>2019. 3. 2 ~ 12.30</a:t>
            </a: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600" b="1" dirty="0" smtClean="0">
                <a:latin typeface="Arial" charset="0"/>
              </a:rPr>
              <a:t>                      단기점자 </a:t>
            </a:r>
            <a:r>
              <a:rPr lang="en-US" altLang="ko-KR" sz="1600" b="1" dirty="0" smtClean="0">
                <a:latin typeface="Arial" charset="0"/>
              </a:rPr>
              <a:t>2019. 1.7 ~ 2.  28, 7. 9 ~ 8. 21</a:t>
            </a: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3) </a:t>
            </a:r>
            <a:r>
              <a:rPr lang="ko-KR" altLang="en-US" sz="1600" b="1" dirty="0" smtClean="0">
                <a:latin typeface="Arial" charset="0"/>
              </a:rPr>
              <a:t>운영방법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내관 그룹별 지도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4) </a:t>
            </a:r>
            <a:r>
              <a:rPr lang="ko-KR" altLang="en-US" sz="1600" b="1" dirty="0" smtClean="0">
                <a:latin typeface="Arial" charset="0"/>
              </a:rPr>
              <a:t>담당자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점자지도 교사 및 강사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명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5) </a:t>
            </a:r>
            <a:r>
              <a:rPr lang="ko-KR" altLang="en-US" sz="1600" b="1" dirty="0" smtClean="0">
                <a:latin typeface="Arial" charset="0"/>
              </a:rPr>
              <a:t>훈련비 지출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총 </a:t>
            </a:r>
            <a:r>
              <a:rPr lang="en-US" altLang="ko-KR" sz="1600" b="1" dirty="0" smtClean="0">
                <a:latin typeface="Arial" charset="0"/>
              </a:rPr>
              <a:t>16,140,900</a:t>
            </a:r>
            <a:r>
              <a:rPr lang="ko-KR" altLang="en-US" sz="1600" b="1" dirty="0" smtClean="0">
                <a:latin typeface="Arial" charset="0"/>
              </a:rPr>
              <a:t>원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/>
              <a:t> 6) </a:t>
            </a:r>
            <a:r>
              <a:rPr lang="ko-KR" altLang="en-US" sz="1600" b="1" dirty="0" smtClean="0"/>
              <a:t>사업실적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22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(100%),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871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>
                <a:latin typeface="Arial" charset="0"/>
              </a:rPr>
              <a:t>(</a:t>
            </a:r>
            <a:r>
              <a:rPr lang="en-US" altLang="ko-KR" sz="1600" b="1" dirty="0" smtClean="0">
                <a:latin typeface="Arial" charset="0"/>
              </a:rPr>
              <a:t>117%) </a:t>
            </a:r>
            <a:endParaRPr lang="en-US" altLang="ko-KR" sz="1600" b="1" dirty="0">
              <a:latin typeface="Arial" charset="0"/>
            </a:endParaRPr>
          </a:p>
          <a:p>
            <a:pPr lvl="0" fontAlgn="base">
              <a:lnSpc>
                <a:spcPct val="150000"/>
              </a:lnSpc>
            </a:pPr>
            <a:r>
              <a:rPr lang="ko-KR" altLang="en-US" sz="1600" b="1" dirty="0"/>
              <a:t> </a:t>
            </a:r>
            <a:r>
              <a:rPr lang="ko-KR" altLang="en-US" sz="1600" b="1" dirty="0" smtClean="0"/>
              <a:t>                 </a:t>
            </a:r>
            <a:r>
              <a:rPr lang="en-US" altLang="ko-KR" sz="1600" b="1" dirty="0" smtClean="0"/>
              <a:t>32</a:t>
            </a:r>
            <a:r>
              <a:rPr lang="ko-KR" altLang="en-US" sz="1600" b="1" dirty="0"/>
              <a:t>칸 </a:t>
            </a:r>
            <a:r>
              <a:rPr lang="en-US" altLang="ko-KR" sz="1600" b="1" dirty="0"/>
              <a:t>17</a:t>
            </a:r>
            <a:r>
              <a:rPr lang="ko-KR" altLang="en-US" sz="1600" b="1" dirty="0"/>
              <a:t>행 오독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개 이하로 </a:t>
            </a:r>
            <a:r>
              <a:rPr lang="ko-KR" altLang="en-US" sz="1600" b="1" dirty="0" smtClean="0"/>
              <a:t>읽기</a:t>
            </a:r>
            <a:r>
              <a:rPr lang="en-US" altLang="ko-KR" sz="1600" b="1" dirty="0" smtClean="0"/>
              <a:t>(22</a:t>
            </a:r>
            <a:r>
              <a:rPr lang="ko-KR" altLang="en-US" sz="1600" b="1" dirty="0"/>
              <a:t>명중 </a:t>
            </a:r>
            <a:r>
              <a:rPr lang="en-US" altLang="ko-KR" sz="1600" b="1" dirty="0"/>
              <a:t>18</a:t>
            </a:r>
            <a:r>
              <a:rPr lang="ko-KR" altLang="en-US" sz="1600" b="1" dirty="0" smtClean="0"/>
              <a:t>명 달성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  <a:p>
            <a:pPr lvl="0" fontAlgn="base">
              <a:lnSpc>
                <a:spcPct val="150000"/>
              </a:lnSpc>
            </a:pPr>
            <a:r>
              <a:rPr lang="ko-KR" altLang="en-US" sz="1600" b="1" dirty="0" smtClean="0"/>
              <a:t>                  예문 </a:t>
            </a:r>
            <a:r>
              <a:rPr lang="ko-KR" altLang="en-US" sz="1600" b="1" dirty="0"/>
              <a:t>오기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개 이하로 </a:t>
            </a:r>
            <a:r>
              <a:rPr lang="ko-KR" altLang="en-US" sz="1600" b="1" dirty="0" smtClean="0"/>
              <a:t>쓰기</a:t>
            </a:r>
            <a:r>
              <a:rPr lang="en-US" altLang="ko-KR" sz="1600" b="1" dirty="0" smtClean="0"/>
              <a:t>(22</a:t>
            </a:r>
            <a:r>
              <a:rPr lang="ko-KR" altLang="en-US" sz="1600" b="1" dirty="0"/>
              <a:t>명중 </a:t>
            </a:r>
            <a:r>
              <a:rPr lang="en-US" altLang="ko-KR" sz="1600" b="1" dirty="0"/>
              <a:t>15</a:t>
            </a:r>
            <a:r>
              <a:rPr lang="ko-KR" altLang="en-US" sz="1600" b="1" dirty="0" smtClean="0"/>
              <a:t>명 달성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026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44791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 점자훈련사업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0291" y="6597352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50167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7) </a:t>
            </a:r>
            <a:r>
              <a:rPr lang="ko-KR" altLang="en-US" sz="1600" b="1" dirty="0" smtClean="0"/>
              <a:t>담당자 총평</a:t>
            </a:r>
            <a:endParaRPr lang="en-US" altLang="ko-KR" sz="1600" b="1" dirty="0" smtClean="0"/>
          </a:p>
          <a:p>
            <a:pPr marL="285750" lvl="0" indent="-28575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교육일정을 </a:t>
            </a:r>
            <a:r>
              <a:rPr lang="ko-KR" altLang="en-US" sz="1600" b="1" dirty="0"/>
              <a:t>훈련생 모두에게 동일하게 적용하였으며 개별목표 미달성시 </a:t>
            </a:r>
            <a:r>
              <a:rPr lang="ko-KR" altLang="en-US" sz="1600" b="1" dirty="0" err="1"/>
              <a:t>재사정을</a:t>
            </a:r>
            <a:r>
              <a:rPr lang="ko-KR" altLang="en-US" sz="1600" b="1" dirty="0"/>
              <a:t> 통하여 </a:t>
            </a:r>
            <a:r>
              <a:rPr lang="en-US" altLang="ko-KR" sz="1600" b="1" dirty="0"/>
              <a:t>2</a:t>
            </a:r>
            <a:r>
              <a:rPr lang="ko-KR" altLang="en-US" sz="1600" b="1" dirty="0"/>
              <a:t>차로 교육을 실시한 결과 훈련의 성실성과 집중력을 높이는데 조금 도움이 되었음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marL="285750" lvl="0" indent="-28575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훈련생들의 </a:t>
            </a:r>
            <a:r>
              <a:rPr lang="ko-KR" altLang="en-US" sz="1600" b="1" dirty="0"/>
              <a:t>연령이 전반적으로 </a:t>
            </a:r>
            <a:r>
              <a:rPr lang="en-US" altLang="ko-KR" sz="1600" b="1" dirty="0"/>
              <a:t>50</a:t>
            </a:r>
            <a:r>
              <a:rPr lang="ko-KR" altLang="en-US" sz="1600" b="1" dirty="0"/>
              <a:t>대를 넘고 있어 대부분의 훈련생들이 개별목표에 </a:t>
            </a:r>
            <a:r>
              <a:rPr lang="ko-KR" altLang="en-US" sz="1600" b="1" dirty="0" smtClean="0"/>
              <a:t>도달하기까지 </a:t>
            </a:r>
            <a:r>
              <a:rPr lang="ko-KR" altLang="en-US" sz="1600" b="1" dirty="0"/>
              <a:t>초기계획보다 오래 걸렸음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marL="285750" lvl="0" indent="-28575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다양한 </a:t>
            </a:r>
            <a:r>
              <a:rPr lang="ko-KR" altLang="en-US" sz="1600" b="1" dirty="0"/>
              <a:t>난이도의 교재를 제작하고 보급하여 점자학습의 어려움과 스트레스를 조금 줄이는 효과가 있었음</a:t>
            </a:r>
            <a:r>
              <a:rPr lang="en-US" altLang="ko-KR" sz="1600" b="1" dirty="0" smtClean="0"/>
              <a:t>.</a:t>
            </a:r>
          </a:p>
          <a:p>
            <a:pPr marL="285750" indent="-28575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단기점자와 </a:t>
            </a:r>
            <a:r>
              <a:rPr lang="ko-KR" altLang="en-US" sz="1600" b="1" dirty="0"/>
              <a:t>재활점자훈련생의 경우 수준차이가 있기 때문에 설명이 많이 들어가는 </a:t>
            </a:r>
            <a:r>
              <a:rPr lang="ko-KR" altLang="en-US" sz="1600" b="1" dirty="0" err="1"/>
              <a:t>한소네</a:t>
            </a:r>
            <a:r>
              <a:rPr lang="ko-KR" altLang="en-US" sz="1600" b="1" dirty="0"/>
              <a:t> 교육 같은 경우 분반을 하여 교육을 진행하는 것을 고려하고자 함</a:t>
            </a:r>
            <a:r>
              <a:rPr lang="en-US" altLang="ko-KR" sz="1600" b="1" dirty="0" smtClean="0"/>
              <a:t>.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555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75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5095" y="1060680"/>
            <a:ext cx="8280920" cy="452431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eaLnBrk="0" latinLnBrk="0" hangingPunct="0">
              <a:lnSpc>
                <a:spcPct val="200000"/>
              </a:lnSpc>
              <a:buAutoNum type="arabicPeriod"/>
            </a:pPr>
            <a:r>
              <a:rPr kumimoji="0" lang="ko-KR" altLang="en-US" sz="1600" b="1" dirty="0" smtClean="0">
                <a:latin typeface="Arial" charset="0"/>
              </a:rPr>
              <a:t>목적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/>
              <a:t>신입시각장애대학생들이 </a:t>
            </a:r>
            <a:r>
              <a:rPr lang="ko-KR" altLang="en-US" sz="1600" b="1" dirty="0"/>
              <a:t>캠퍼스보행을 통해 입학대학의 새로운 보행환경을 </a:t>
            </a:r>
            <a:r>
              <a:rPr lang="ko-KR" altLang="en-US" sz="1600" b="1" dirty="0" smtClean="0"/>
              <a:t>          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</a:t>
            </a:r>
            <a:r>
              <a:rPr lang="ko-KR" altLang="en-US" sz="1600" b="1" dirty="0" smtClean="0"/>
              <a:t>사전 파악 </a:t>
            </a:r>
            <a:r>
              <a:rPr lang="ko-KR" altLang="en-US" sz="1600" b="1" dirty="0"/>
              <a:t>및 숙지하여 </a:t>
            </a:r>
            <a:r>
              <a:rPr lang="ko-KR" altLang="en-US" sz="1600" b="1" dirty="0" smtClean="0"/>
              <a:t>효율적인 </a:t>
            </a:r>
            <a:r>
              <a:rPr lang="ko-KR" altLang="en-US" sz="1600" b="1" dirty="0"/>
              <a:t>대학생활 참여와 </a:t>
            </a:r>
            <a:r>
              <a:rPr lang="ko-KR" altLang="en-US" sz="1600" b="1" dirty="0" smtClean="0"/>
              <a:t>단독보행역량을 강화하는데   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</a:t>
            </a:r>
            <a:r>
              <a:rPr lang="ko-KR" altLang="en-US" sz="1600" b="1" dirty="0" smtClean="0"/>
              <a:t>있음</a:t>
            </a:r>
            <a:r>
              <a:rPr lang="en-US" altLang="ko-KR" sz="1600" b="1" dirty="0" smtClean="0"/>
              <a:t>.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2. </a:t>
            </a:r>
            <a:r>
              <a:rPr lang="ko-KR" altLang="en-US" sz="1600" b="1" dirty="0" smtClean="0">
                <a:latin typeface="Arial" charset="0"/>
              </a:rPr>
              <a:t>목표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25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32</a:t>
            </a:r>
            <a:r>
              <a:rPr lang="ko-KR" altLang="en-US" sz="1600" b="1" dirty="0" smtClean="0">
                <a:latin typeface="Arial" charset="0"/>
              </a:rPr>
              <a:t>명</a:t>
            </a:r>
            <a:endParaRPr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ko-KR" altLang="en-US" sz="1600" dirty="0"/>
              <a:t>          </a:t>
            </a:r>
            <a:r>
              <a:rPr lang="ko-KR" altLang="en-US" sz="1600" b="1" dirty="0" err="1" smtClean="0"/>
              <a:t>캠퍼스내</a:t>
            </a:r>
            <a:r>
              <a:rPr lang="ko-KR" altLang="en-US" sz="1600" b="1" dirty="0" smtClean="0"/>
              <a:t> 단독보행 역량 강화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오리엔테이션 형성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목적지 찾아가기 단독보행</a:t>
            </a:r>
            <a:r>
              <a:rPr lang="en-US" altLang="ko-KR" sz="1600" b="1" dirty="0" smtClean="0"/>
              <a:t>)</a:t>
            </a:r>
            <a:br>
              <a:rPr lang="en-US" altLang="ko-KR" sz="1600" b="1" dirty="0" smtClean="0"/>
            </a:br>
            <a:r>
              <a:rPr lang="en-US" altLang="ko-KR" sz="1600" b="1" dirty="0" smtClean="0"/>
              <a:t>3. </a:t>
            </a:r>
            <a:r>
              <a:rPr lang="ko-KR" altLang="en-US" sz="1600" b="1" dirty="0" smtClean="0"/>
              <a:t>사업내용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1) </a:t>
            </a:r>
            <a:r>
              <a:rPr lang="ko-KR" altLang="en-US" sz="1600" b="1" dirty="0" smtClean="0"/>
              <a:t>프로그램 구성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endParaRPr lang="ko-KR" altLang="en-US" sz="1600" dirty="0"/>
          </a:p>
          <a:p>
            <a:pPr eaLnBrk="0" latinLnBrk="0" hangingPunct="0">
              <a:lnSpc>
                <a:spcPct val="20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7052"/>
            <a:ext cx="7155708" cy="69660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2" name="그룹 4"/>
          <p:cNvGrpSpPr/>
          <p:nvPr/>
        </p:nvGrpSpPr>
        <p:grpSpPr>
          <a:xfrm>
            <a:off x="591772" y="4550484"/>
            <a:ext cx="7787565" cy="1470803"/>
            <a:chOff x="695382" y="5505608"/>
            <a:chExt cx="7787565" cy="792088"/>
          </a:xfrm>
        </p:grpSpPr>
        <p:grpSp>
          <p:nvGrpSpPr>
            <p:cNvPr id="5" name="그룹 16"/>
            <p:cNvGrpSpPr/>
            <p:nvPr/>
          </p:nvGrpSpPr>
          <p:grpSpPr>
            <a:xfrm>
              <a:off x="695382" y="5505608"/>
              <a:ext cx="2557959" cy="792088"/>
              <a:chOff x="467544" y="4221088"/>
              <a:chExt cx="3416983" cy="2414938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1:1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개별지도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저시력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 학생의 경우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1: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다수 가능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형태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3310185" y="5505608"/>
              <a:ext cx="2557959" cy="792088"/>
              <a:chOff x="4211960" y="4221088"/>
              <a:chExt cx="3416983" cy="2414938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4211960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전맹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2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일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저시력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일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회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5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 범위에서 탄력적으로 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진행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4211960" y="4221088"/>
                <a:ext cx="3416983" cy="7505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>
              <a:off x="5924988" y="5505608"/>
              <a:ext cx="2557959" cy="792088"/>
              <a:chOff x="4211960" y="4221088"/>
              <a:chExt cx="3416983" cy="2414938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4211960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캠퍼스내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 주요 시설 환경정보 및 찾아가기 코스 보행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강의실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기숙사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식당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장애학생지원센터 등 이용자가  필요로 하는 시설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4211960" y="4221088"/>
                <a:ext cx="3416983" cy="7505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내용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1793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75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1225" y="1142281"/>
            <a:ext cx="828092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4. </a:t>
            </a:r>
            <a:r>
              <a:rPr lang="ko-KR" altLang="en-US" sz="1600" b="1" dirty="0" smtClean="0">
                <a:latin typeface="Arial" charset="0"/>
              </a:rPr>
              <a:t>진행과정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36600"/>
            <a:ext cx="6948264" cy="100112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8232197"/>
              </p:ext>
            </p:extLst>
          </p:nvPr>
        </p:nvGraphicFramePr>
        <p:xfrm>
          <a:off x="451225" y="1772813"/>
          <a:ext cx="8369247" cy="3816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607"/>
                <a:gridCol w="6009640"/>
              </a:tblGrid>
              <a:tr h="8793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신청접수</a:t>
                      </a:r>
                      <a:r>
                        <a:rPr lang="en-US" altLang="ko-KR" sz="1600" b="1" dirty="0" smtClean="0"/>
                        <a:t>/</a:t>
                      </a:r>
                      <a:r>
                        <a:rPr lang="ko-KR" altLang="en-US" sz="1600" b="1" dirty="0" smtClean="0"/>
                        <a:t>욕구파악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캠퍼스보행 희망자에 대한 신청 접수 및 희망 코스 욕구 파악</a:t>
                      </a:r>
                      <a:endParaRPr lang="en-US" altLang="ko-KR" sz="1600" b="1" dirty="0" smtClean="0"/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기본적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인적사항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및 입학 대학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희망</a:t>
                      </a: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chemeClr val="tx1"/>
                          </a:solidFill>
                        </a:rPr>
                        <a:t>보행코스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파악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/>
                        <a:t> 일정 협의 및 조정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접수를 토대로 방문 가능 일정 조율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개입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현장 방문 보행 지도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973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평가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일지작성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)/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종결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희망 목적지 찾아가기 단독보행 가능 여부 판단 및 진행일지 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작성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32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사후지도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차후 코스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변경시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추가 접수 진행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7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47705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5. 2019</a:t>
            </a:r>
            <a:r>
              <a:rPr lang="ko-KR" altLang="en-US" sz="1600" b="1" dirty="0" smtClean="0">
                <a:latin typeface="Arial" charset="0"/>
              </a:rPr>
              <a:t>년도</a:t>
            </a:r>
            <a:r>
              <a:rPr lang="en-US" altLang="ko-KR" sz="1600" b="1" dirty="0" smtClean="0">
                <a:latin typeface="Arial" charset="0"/>
              </a:rPr>
              <a:t> </a:t>
            </a:r>
            <a:r>
              <a:rPr lang="ko-KR" altLang="en-US" sz="1600" b="1" dirty="0" smtClean="0">
                <a:latin typeface="Arial" charset="0"/>
              </a:rPr>
              <a:t>운영결과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1) </a:t>
            </a:r>
            <a:r>
              <a:rPr lang="ko-KR" altLang="en-US" sz="1600" b="1" dirty="0" smtClean="0">
                <a:latin typeface="Arial" charset="0"/>
              </a:rPr>
              <a:t>대상 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시각장애대학생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2) </a:t>
            </a:r>
            <a:r>
              <a:rPr lang="ko-KR" altLang="en-US" sz="1600" b="1" dirty="0" smtClean="0">
                <a:latin typeface="Arial" charset="0"/>
              </a:rPr>
              <a:t>운영기간</a:t>
            </a:r>
            <a:r>
              <a:rPr lang="en-US" altLang="ko-KR" sz="1600" b="1" dirty="0" smtClean="0">
                <a:latin typeface="Arial" charset="0"/>
              </a:rPr>
              <a:t>: 2019. 1. 17 ~ 3.2(</a:t>
            </a:r>
            <a:r>
              <a:rPr lang="ko-KR" altLang="en-US" sz="1600" b="1" dirty="0" smtClean="0">
                <a:latin typeface="Arial" charset="0"/>
              </a:rPr>
              <a:t>추가 진행 </a:t>
            </a:r>
            <a:r>
              <a:rPr lang="en-US" altLang="ko-KR" sz="1600" b="1" dirty="0" smtClean="0">
                <a:latin typeface="Arial" charset="0"/>
              </a:rPr>
              <a:t>9.20-23) </a:t>
            </a: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3) </a:t>
            </a:r>
            <a:r>
              <a:rPr lang="ko-KR" altLang="en-US" sz="1600" b="1" dirty="0" smtClean="0">
                <a:latin typeface="Arial" charset="0"/>
              </a:rPr>
              <a:t>운영방법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전맹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일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err="1" smtClean="0">
                <a:latin typeface="Arial" charset="0"/>
              </a:rPr>
              <a:t>저시력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</a:t>
            </a:r>
            <a:r>
              <a:rPr lang="ko-KR" altLang="en-US" sz="1600" b="1" dirty="0" smtClean="0">
                <a:latin typeface="Arial" charset="0"/>
              </a:rPr>
              <a:t>일 기본으로 탄력적으로 진행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                     1:1  </a:t>
            </a:r>
            <a:r>
              <a:rPr lang="ko-KR" altLang="en-US" sz="1600" b="1" dirty="0" smtClean="0">
                <a:latin typeface="Arial" charset="0"/>
              </a:rPr>
              <a:t>개별지도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4) </a:t>
            </a:r>
            <a:r>
              <a:rPr lang="ko-KR" altLang="en-US" sz="1600" b="1" dirty="0" smtClean="0">
                <a:latin typeface="Arial" charset="0"/>
              </a:rPr>
              <a:t>투입인력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재활자립팀</a:t>
            </a:r>
            <a:r>
              <a:rPr lang="ko-KR" altLang="en-US" sz="1600" b="1" dirty="0" smtClean="0">
                <a:latin typeface="Arial" charset="0"/>
              </a:rPr>
              <a:t> 보행지도담당 </a:t>
            </a:r>
            <a:r>
              <a:rPr lang="en-US" altLang="ko-KR" sz="1600" b="1" dirty="0" smtClean="0">
                <a:latin typeface="Arial" charset="0"/>
              </a:rPr>
              <a:t>3</a:t>
            </a:r>
            <a:r>
              <a:rPr lang="ko-KR" altLang="en-US" sz="1600" b="1" dirty="0" err="1" smtClean="0">
                <a:latin typeface="Arial" charset="0"/>
              </a:rPr>
              <a:t>명외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ko-KR" altLang="en-US" sz="1600" b="1" dirty="0" err="1" smtClean="0">
                <a:latin typeface="Arial" charset="0"/>
              </a:rPr>
              <a:t>보행지도사</a:t>
            </a:r>
            <a:r>
              <a:rPr lang="ko-KR" altLang="en-US" sz="1600" b="1" dirty="0" smtClean="0">
                <a:latin typeface="Arial" charset="0"/>
              </a:rPr>
              <a:t> 자격 취득 </a:t>
            </a:r>
            <a:r>
              <a:rPr lang="ko-KR" altLang="en-US" sz="1600" b="1" dirty="0" err="1" smtClean="0">
                <a:latin typeface="Arial" charset="0"/>
              </a:rPr>
              <a:t>타팀</a:t>
            </a:r>
            <a:r>
              <a:rPr lang="ko-KR" altLang="en-US" sz="1600" b="1" dirty="0" smtClean="0">
                <a:latin typeface="Arial" charset="0"/>
              </a:rPr>
              <a:t> 직원 </a:t>
            </a:r>
            <a:r>
              <a:rPr lang="en-US" altLang="ko-KR" sz="1600" b="1" dirty="0" smtClean="0">
                <a:latin typeface="Arial" charset="0"/>
              </a:rPr>
              <a:t>2</a:t>
            </a:r>
            <a:r>
              <a:rPr lang="ko-KR" altLang="en-US" sz="1600" b="1" dirty="0" smtClean="0">
                <a:latin typeface="Arial" charset="0"/>
              </a:rPr>
              <a:t>명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5) </a:t>
            </a:r>
            <a:r>
              <a:rPr lang="ko-KR" altLang="en-US" sz="1600" b="1" dirty="0" smtClean="0">
                <a:latin typeface="Arial" charset="0"/>
              </a:rPr>
              <a:t>예산지출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총 </a:t>
            </a:r>
            <a:r>
              <a:rPr lang="en-US" altLang="ko-KR" sz="1600" b="1" dirty="0" smtClean="0">
                <a:latin typeface="Arial" charset="0"/>
              </a:rPr>
              <a:t>1,657,080</a:t>
            </a:r>
            <a:r>
              <a:rPr lang="ko-KR" altLang="en-US" sz="1600" b="1" dirty="0" smtClean="0">
                <a:latin typeface="Arial" charset="0"/>
              </a:rPr>
              <a:t>원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32475" y="25641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8290918"/>
              </p:ext>
            </p:extLst>
          </p:nvPr>
        </p:nvGraphicFramePr>
        <p:xfrm>
          <a:off x="1691680" y="3261821"/>
          <a:ext cx="5112568" cy="1642110"/>
        </p:xfrm>
        <a:graphic>
          <a:graphicData uri="http://schemas.openxmlformats.org/drawingml/2006/table">
            <a:tbl>
              <a:tblPr/>
              <a:tblGrid>
                <a:gridCol w="1377560"/>
                <a:gridCol w="1377560"/>
                <a:gridCol w="1178724"/>
                <a:gridCol w="1178724"/>
              </a:tblGrid>
              <a:tr h="186055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실인원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연인원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05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명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96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참여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일수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일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2</a:t>
                      </a: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일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15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합계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34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00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재활자립팀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633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42780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6) </a:t>
            </a:r>
            <a:r>
              <a:rPr lang="ko-KR" altLang="en-US" sz="1600" b="1" dirty="0" smtClean="0"/>
              <a:t>사업실적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19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(76%),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34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>
                <a:latin typeface="Arial" charset="0"/>
              </a:rPr>
              <a:t>(</a:t>
            </a:r>
            <a:r>
              <a:rPr lang="en-US" altLang="ko-KR" sz="1600" b="1" dirty="0" smtClean="0">
                <a:latin typeface="Arial" charset="0"/>
              </a:rPr>
              <a:t>106</a:t>
            </a:r>
            <a:r>
              <a:rPr lang="en-US" altLang="ko-KR" sz="1600" b="1" dirty="0">
                <a:latin typeface="Arial" charset="0"/>
              </a:rPr>
              <a:t>%) </a:t>
            </a:r>
            <a:r>
              <a:rPr lang="en-US" altLang="ko-KR" sz="1600" b="1" dirty="0" smtClean="0">
                <a:latin typeface="Arial" charset="0"/>
              </a:rPr>
              <a:t>,  </a:t>
            </a:r>
            <a:r>
              <a:rPr lang="ko-KR" altLang="en-US" sz="1600" b="1" dirty="0" smtClean="0">
                <a:latin typeface="Arial" charset="0"/>
              </a:rPr>
              <a:t>총 </a:t>
            </a:r>
            <a:r>
              <a:rPr lang="en-US" altLang="ko-KR" sz="1600" b="1" dirty="0" smtClean="0">
                <a:latin typeface="Arial" charset="0"/>
              </a:rPr>
              <a:t>12</a:t>
            </a:r>
            <a:r>
              <a:rPr lang="ko-KR" altLang="en-US" sz="1600" b="1" dirty="0" smtClean="0">
                <a:latin typeface="Arial" charset="0"/>
              </a:rPr>
              <a:t>개 대학</a:t>
            </a:r>
            <a:endParaRPr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ko-KR" altLang="en-US" sz="1600" b="1" dirty="0"/>
              <a:t> </a:t>
            </a:r>
            <a:r>
              <a:rPr lang="ko-KR" altLang="en-US" sz="1600" b="1" dirty="0" smtClean="0"/>
              <a:t>                </a:t>
            </a:r>
            <a:r>
              <a:rPr lang="ko-KR" altLang="en-US" sz="1600" b="1" dirty="0" err="1" smtClean="0"/>
              <a:t>캠퍼스내</a:t>
            </a:r>
            <a:r>
              <a:rPr lang="ko-KR" altLang="en-US" sz="1600" b="1" dirty="0" smtClean="0"/>
              <a:t> 단독보행 역량강화에 </a:t>
            </a:r>
            <a:r>
              <a:rPr lang="ko-KR" altLang="en-US" sz="1600" b="1" dirty="0"/>
              <a:t>대한 만족도</a:t>
            </a:r>
            <a:r>
              <a:rPr lang="en-US" altLang="ko-KR" sz="1600" b="1" dirty="0" smtClean="0"/>
              <a:t>(100%)</a:t>
            </a:r>
          </a:p>
          <a:p>
            <a:pPr eaLnBrk="0" latinLnBrk="0" hangingPunct="0"/>
            <a:r>
              <a:rPr lang="en-US" altLang="ko-KR" sz="1600" dirty="0" smtClean="0"/>
              <a:t>                  - </a:t>
            </a:r>
            <a:r>
              <a:rPr lang="en-US" altLang="ko-KR" sz="1600" dirty="0" err="1" smtClean="0"/>
              <a:t>보행코스</a:t>
            </a:r>
            <a:r>
              <a:rPr lang="en-US" altLang="ko-KR" sz="1600" dirty="0" smtClean="0"/>
              <a:t> </a:t>
            </a:r>
            <a:r>
              <a:rPr lang="en-US" altLang="ko-KR" sz="1600" dirty="0" err="1"/>
              <a:t>시각화</a:t>
            </a:r>
            <a:r>
              <a:rPr lang="en-US" altLang="ko-KR" sz="1600" dirty="0"/>
              <a:t> 및 </a:t>
            </a:r>
            <a:r>
              <a:rPr lang="en-US" altLang="ko-KR" sz="1600" dirty="0" err="1"/>
              <a:t>오리엔테이션이</a:t>
            </a:r>
            <a:r>
              <a:rPr lang="en-US" altLang="ko-KR" sz="1600" dirty="0"/>
              <a:t> </a:t>
            </a:r>
            <a:r>
              <a:rPr lang="en-US" altLang="ko-KR" sz="1600" dirty="0" err="1"/>
              <a:t>가능</a:t>
            </a:r>
            <a:endParaRPr lang="en-US" altLang="ko-KR" sz="1600" dirty="0"/>
          </a:p>
          <a:p>
            <a:pPr eaLnBrk="0" latinLnBrk="0" hangingPunct="0"/>
            <a:r>
              <a:rPr lang="en-US" altLang="ko-KR" sz="1600" dirty="0" smtClean="0"/>
              <a:t>                  - </a:t>
            </a:r>
            <a:r>
              <a:rPr lang="ko-KR" altLang="en-US" sz="1600" dirty="0"/>
              <a:t>보행코스 반복연습을 통한 보행환경 친숙</a:t>
            </a:r>
          </a:p>
          <a:p>
            <a:pPr eaLnBrk="0" latinLnBrk="0" hangingPunct="0"/>
            <a:r>
              <a:rPr lang="en-US" altLang="ko-KR" sz="1600" dirty="0" smtClean="0"/>
              <a:t>                  - </a:t>
            </a:r>
            <a:r>
              <a:rPr lang="ko-KR" altLang="en-US" sz="1600" dirty="0" smtClean="0"/>
              <a:t>보행환경 </a:t>
            </a:r>
            <a:r>
              <a:rPr lang="ko-KR" altLang="en-US" sz="1600" dirty="0"/>
              <a:t>숙지로 단독보행 자신감 </a:t>
            </a:r>
            <a:r>
              <a:rPr lang="ko-KR" altLang="en-US" sz="1600" dirty="0" smtClean="0"/>
              <a:t>상승</a:t>
            </a:r>
            <a:endParaRPr lang="en-US" altLang="ko-KR" sz="1600" dirty="0" smtClean="0"/>
          </a:p>
          <a:p>
            <a:pPr eaLnBrk="0" latinLnBrk="0" hangingPunct="0"/>
            <a:endParaRPr lang="en-US" altLang="ko-KR" sz="1600" dirty="0"/>
          </a:p>
          <a:p>
            <a:pPr eaLnBrk="0" latinLnBrk="0" hangingPunct="0"/>
            <a:r>
              <a:rPr lang="ko-KR" altLang="en-US" sz="1600" b="1" dirty="0" smtClean="0"/>
              <a:t>                 캠퍼스보행 전반적인 만족도 </a:t>
            </a:r>
            <a:r>
              <a:rPr lang="en-US" altLang="ko-KR" sz="1600" b="1" dirty="0" smtClean="0"/>
              <a:t>96.6%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32475" y="256411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55666006"/>
              </p:ext>
            </p:extLst>
          </p:nvPr>
        </p:nvGraphicFramePr>
        <p:xfrm>
          <a:off x="1763688" y="4022346"/>
          <a:ext cx="5472609" cy="1094664"/>
        </p:xfrm>
        <a:graphic>
          <a:graphicData uri="http://schemas.openxmlformats.org/drawingml/2006/table">
            <a:tbl>
              <a:tblPr/>
              <a:tblGrid>
                <a:gridCol w="618613"/>
                <a:gridCol w="618613"/>
                <a:gridCol w="768243"/>
                <a:gridCol w="618613"/>
                <a:gridCol w="618613"/>
                <a:gridCol w="843058"/>
                <a:gridCol w="618613"/>
                <a:gridCol w="768243"/>
              </a:tblGrid>
              <a:tr h="6732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운영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시기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운영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기간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전문성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내용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도움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정도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전반적 만족도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지속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운영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ea typeface="맑은 고딕" panose="020B0503020000020004" pitchFamily="50" charset="-127"/>
                        </a:rPr>
                        <a:t>평 균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4214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98.61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90.28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94.44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97.22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98.61</a:t>
                      </a:r>
                      <a:endParaRPr lang="en-US" sz="12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97.22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100</a:t>
                      </a:r>
                      <a:endParaRPr lang="en-US" sz="12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</a:rPr>
                        <a:t>96.63</a:t>
                      </a:r>
                      <a:endParaRPr lang="en-US" sz="1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9727" y="2845868"/>
            <a:ext cx="1903423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478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75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0291" y="6597352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53860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7) </a:t>
            </a:r>
            <a:r>
              <a:rPr lang="ko-KR" altLang="en-US" sz="1600" b="1" dirty="0" smtClean="0"/>
              <a:t>담당자 총평</a:t>
            </a:r>
            <a:endParaRPr lang="en-US" altLang="ko-KR" sz="1600" b="1" dirty="0" smtClean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캠퍼스보행 </a:t>
            </a:r>
            <a:r>
              <a:rPr lang="ko-KR" altLang="en-US" sz="1600" b="1" dirty="0"/>
              <a:t>프로그램에 참여한 학생들은 대학생활 초반에 느낄 수 있는 부담감을 해소하고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캠퍼스 내에서의 개별 단독보행 능력 강화로 </a:t>
            </a:r>
            <a:r>
              <a:rPr lang="ko-KR" altLang="en-US" sz="1600" b="1" dirty="0" err="1"/>
              <a:t>자존감</a:t>
            </a:r>
            <a:r>
              <a:rPr lang="ko-KR" altLang="en-US" sz="1600" b="1" dirty="0"/>
              <a:t> 및 자신감 상승에 도움이 되었다고 평가함</a:t>
            </a:r>
            <a:r>
              <a:rPr lang="en-US" altLang="ko-KR" sz="1600" b="1" dirty="0" smtClean="0"/>
              <a:t>.</a:t>
            </a:r>
          </a:p>
          <a:p>
            <a:pPr lvl="0" fontAlgn="base">
              <a:lnSpc>
                <a:spcPct val="150000"/>
              </a:lnSpc>
            </a:pPr>
            <a:endParaRPr lang="ko-KR" altLang="en-US" sz="1600" b="1" dirty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올해는 </a:t>
            </a:r>
            <a:r>
              <a:rPr lang="ko-KR" altLang="en-US" sz="1600" b="1" dirty="0"/>
              <a:t>특히 </a:t>
            </a:r>
            <a:r>
              <a:rPr lang="ko-KR" altLang="en-US" sz="1600" b="1" dirty="0" err="1"/>
              <a:t>일반고</a:t>
            </a:r>
            <a:r>
              <a:rPr lang="ko-KR" altLang="en-US" sz="1600" b="1" dirty="0"/>
              <a:t> 출신 학생이 </a:t>
            </a:r>
            <a:r>
              <a:rPr lang="en-US" altLang="ko-KR" sz="1600" b="1" dirty="0"/>
              <a:t>6</a:t>
            </a:r>
            <a:r>
              <a:rPr lang="ko-KR" altLang="en-US" sz="1600" b="1" dirty="0"/>
              <a:t>명이나 되었는데 모두 </a:t>
            </a:r>
            <a:r>
              <a:rPr lang="ko-KR" altLang="en-US" sz="1600" b="1" dirty="0" err="1"/>
              <a:t>저시력</a:t>
            </a:r>
            <a:r>
              <a:rPr lang="ko-KR" altLang="en-US" sz="1600" b="1" dirty="0"/>
              <a:t> 학생으로 흰 지팡이를 </a:t>
            </a:r>
            <a:r>
              <a:rPr lang="ko-KR" altLang="en-US" sz="1600" b="1" dirty="0" smtClean="0"/>
              <a:t>사용하지 </a:t>
            </a:r>
            <a:r>
              <a:rPr lang="ko-KR" altLang="en-US" sz="1600" b="1" dirty="0"/>
              <a:t>않아 학생의 </a:t>
            </a:r>
            <a:r>
              <a:rPr lang="ko-KR" altLang="en-US" sz="1600" b="1" dirty="0" err="1"/>
              <a:t>시력정도</a:t>
            </a:r>
            <a:r>
              <a:rPr lang="ko-KR" altLang="en-US" sz="1600" b="1" dirty="0"/>
              <a:t> 및 단독보행능력에 맞게 진행하여 원활한 </a:t>
            </a:r>
            <a:r>
              <a:rPr lang="ko-KR" altLang="en-US" sz="1600" b="1" dirty="0" smtClean="0"/>
              <a:t>서비스제공으로 </a:t>
            </a:r>
            <a:r>
              <a:rPr lang="ko-KR" altLang="en-US" sz="1600" b="1" dirty="0"/>
              <a:t>만족도를 높였다고 평가함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lvl="0" fontAlgn="base">
              <a:lnSpc>
                <a:spcPct val="150000"/>
              </a:lnSpc>
            </a:pPr>
            <a:endParaRPr lang="en-US" altLang="ko-KR" sz="1600" b="1" dirty="0" smtClean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보행오리엔테이션 </a:t>
            </a:r>
            <a:r>
              <a:rPr lang="ko-KR" altLang="en-US" sz="1600" b="1" dirty="0"/>
              <a:t>뿐만 아니라 대학생활과 관련한 다양한 정보 제공은 기관 및 </a:t>
            </a:r>
            <a:r>
              <a:rPr lang="ko-KR" altLang="en-US" sz="1600" b="1" dirty="0" smtClean="0"/>
              <a:t>보행교사의 </a:t>
            </a:r>
            <a:r>
              <a:rPr lang="ko-KR" altLang="en-US" sz="1600" b="1" dirty="0"/>
              <a:t>신뢰성을 높일 수 있었다고 평가함</a:t>
            </a:r>
            <a:r>
              <a:rPr lang="en-US" altLang="ko-KR" sz="1600" b="1" dirty="0"/>
              <a:t>. </a:t>
            </a:r>
            <a:endParaRPr lang="ko-KR" altLang="en-US" sz="1600" b="1" dirty="0"/>
          </a:p>
          <a:p>
            <a:pPr lvl="0" fontAlgn="base">
              <a:lnSpc>
                <a:spcPct val="150000"/>
              </a:lnSpc>
            </a:pPr>
            <a:endParaRPr lang="en-US" altLang="ko-KR" sz="1600" b="1" dirty="0" smtClean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추가적인 </a:t>
            </a:r>
            <a:r>
              <a:rPr lang="ko-KR" altLang="en-US" sz="1600" b="1" dirty="0"/>
              <a:t>욕구발생 시 서비스 제공 가능 범위 내에서 욕구해결이 가능하도록 현재와 같이 지속적인 운영을 통해 지원할 필요가 있다고 평가 함</a:t>
            </a:r>
            <a:r>
              <a:rPr lang="en-US" altLang="ko-KR" sz="1600" b="1" dirty="0" smtClean="0"/>
              <a:t>.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36600"/>
            <a:ext cx="6876256" cy="100112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413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7537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시각장애대학생 캠퍼스보행사업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0291" y="6597352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0291" y="1124656"/>
            <a:ext cx="8280920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관내 </a:t>
            </a:r>
            <a:r>
              <a:rPr lang="ko-KR" altLang="en-US" sz="1600" b="1" dirty="0"/>
              <a:t>타 팀 </a:t>
            </a:r>
            <a:r>
              <a:rPr lang="en-US" altLang="ko-KR" sz="1600" b="1" dirty="0"/>
              <a:t>2</a:t>
            </a:r>
            <a:r>
              <a:rPr lang="ko-KR" altLang="en-US" sz="1600" b="1" dirty="0"/>
              <a:t>명의 </a:t>
            </a:r>
            <a:r>
              <a:rPr lang="ko-KR" altLang="en-US" sz="1600" b="1" dirty="0" err="1"/>
              <a:t>보행지도사</a:t>
            </a:r>
            <a:r>
              <a:rPr lang="ko-KR" altLang="en-US" sz="1600" b="1" dirty="0"/>
              <a:t> 자격보유자의 활용을 통한 인력지원 협력이 있었는데</a:t>
            </a:r>
            <a:r>
              <a:rPr lang="en-US" altLang="ko-KR" sz="1600" b="1" dirty="0"/>
              <a:t>, 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전년도 </a:t>
            </a:r>
            <a:r>
              <a:rPr lang="ko-KR" altLang="en-US" sz="1600" b="1" dirty="0"/>
              <a:t>개선방안으로 제시한 내용이 반영되어 </a:t>
            </a:r>
            <a:r>
              <a:rPr lang="en-US" altLang="ko-KR" sz="1600" b="1" dirty="0"/>
              <a:t>1:1</a:t>
            </a:r>
            <a:r>
              <a:rPr lang="ko-KR" altLang="en-US" sz="1600" b="1" dirty="0"/>
              <a:t>전문적 서비스를 원활하게 제공 </a:t>
            </a:r>
            <a:r>
              <a:rPr lang="ko-KR" altLang="en-US" sz="1600" b="1" dirty="0" smtClean="0"/>
              <a:t>할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수 </a:t>
            </a:r>
            <a:r>
              <a:rPr lang="ko-KR" altLang="en-US" sz="1600" b="1" dirty="0"/>
              <a:t>있었다고 평가함</a:t>
            </a:r>
            <a:r>
              <a:rPr lang="en-US" altLang="ko-KR" sz="1600" b="1" dirty="0"/>
              <a:t>. </a:t>
            </a:r>
            <a:r>
              <a:rPr lang="ko-KR" altLang="en-US" sz="1600" b="1" dirty="0"/>
              <a:t>따라서 향후 지속적으로 협력유지 할 수 있도록 </a:t>
            </a:r>
            <a:r>
              <a:rPr lang="ko-KR" altLang="en-US" sz="1600" b="1" dirty="0" err="1"/>
              <a:t>관차원의</a:t>
            </a:r>
            <a:r>
              <a:rPr lang="ko-KR" altLang="en-US" sz="1600" b="1" dirty="0"/>
              <a:t> 배려가 </a:t>
            </a:r>
            <a:r>
              <a:rPr lang="ko-KR" altLang="en-US" sz="1600" b="1" dirty="0" smtClean="0"/>
              <a:t>필요함</a:t>
            </a:r>
            <a:r>
              <a:rPr lang="en-US" altLang="ko-KR" sz="1600" b="1" dirty="0"/>
              <a:t>.</a:t>
            </a:r>
            <a:endParaRPr lang="ko-KR" altLang="en-US" sz="1600" b="1" dirty="0"/>
          </a:p>
          <a:p>
            <a:pPr lvl="0" fontAlgn="base">
              <a:lnSpc>
                <a:spcPct val="150000"/>
              </a:lnSpc>
            </a:pPr>
            <a:endParaRPr lang="en-US" altLang="ko-KR" sz="1600" b="1" dirty="0" smtClean="0"/>
          </a:p>
          <a:p>
            <a:pPr marL="28575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/>
              <a:t>캠퍼스보행 </a:t>
            </a:r>
            <a:r>
              <a:rPr lang="ko-KR" altLang="en-US" sz="1600" b="1" dirty="0"/>
              <a:t>시 보행교사는 시각장애학생의 옹호자 역할을 수행하여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캠퍼스보행 </a:t>
            </a:r>
            <a:r>
              <a:rPr lang="ko-KR" altLang="en-US" sz="1600" b="1" dirty="0" smtClean="0"/>
              <a:t>인지도</a:t>
            </a:r>
            <a:r>
              <a:rPr lang="en-US" altLang="ko-KR" sz="1600" b="1" dirty="0" smtClean="0"/>
              <a:t> </a:t>
            </a:r>
            <a:r>
              <a:rPr lang="ko-KR" altLang="en-US" sz="1600" b="1" dirty="0" smtClean="0"/>
              <a:t>및 </a:t>
            </a:r>
            <a:r>
              <a:rPr lang="ko-KR" altLang="en-US" sz="1600" b="1" dirty="0"/>
              <a:t>신뢰성 향상에 이바지 할 수 있었다고 평가 함</a:t>
            </a:r>
            <a:r>
              <a:rPr lang="en-US" altLang="ko-KR" sz="1600" b="1" dirty="0" smtClean="0"/>
              <a:t>.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36600"/>
            <a:ext cx="6876256" cy="100112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812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0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8909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기억에 남는 사례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어려웠던 사례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95536" y="1124744"/>
            <a:ext cx="8064896" cy="48936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1. 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ko-KR" altLang="en-US" sz="1600" b="1" dirty="0" err="1" smtClean="0">
                <a:latin typeface="Arial" charset="0"/>
              </a:rPr>
              <a:t>타기관에서</a:t>
            </a:r>
            <a:r>
              <a:rPr lang="ko-KR" altLang="en-US" sz="1600" b="1" dirty="0" smtClean="0">
                <a:latin typeface="Arial" charset="0"/>
              </a:rPr>
              <a:t> 보행훈련을 받은 훈련생 보행훈련 진행 사례</a:t>
            </a:r>
            <a:endParaRPr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kumimoji="0" lang="en-US" altLang="ko-KR" sz="1400" b="1" dirty="0" smtClean="0">
                <a:latin typeface="Arial" charset="0"/>
              </a:rPr>
              <a:t> </a:t>
            </a:r>
            <a:r>
              <a:rPr kumimoji="0" lang="en-US" altLang="ko-KR" sz="1600" b="1" dirty="0" smtClean="0">
                <a:latin typeface="Arial" charset="0"/>
              </a:rPr>
              <a:t>1) </a:t>
            </a:r>
            <a:r>
              <a:rPr kumimoji="0" lang="ko-KR" altLang="en-US" sz="1600" b="1" dirty="0" smtClean="0">
                <a:latin typeface="Arial" charset="0"/>
              </a:rPr>
              <a:t>개입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  <a:r>
              <a:rPr kumimoji="0" lang="ko-KR" altLang="en-US" sz="1600" b="1" dirty="0" smtClean="0">
                <a:latin typeface="Arial" charset="0"/>
              </a:rPr>
              <a:t>타기관 재활훈련 후 재신청하여 참여한 사례임</a:t>
            </a:r>
            <a:r>
              <a:rPr kumimoji="0" lang="en-US" altLang="ko-KR" sz="1600" b="1" dirty="0" smtClean="0">
                <a:latin typeface="Arial" charset="0"/>
              </a:rPr>
              <a:t>.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kumimoji="0" lang="ko-KR" altLang="en-US" sz="1600" b="1" dirty="0" smtClean="0">
                <a:latin typeface="Arial" charset="0"/>
              </a:rPr>
              <a:t>              당</a:t>
            </a:r>
            <a:r>
              <a:rPr lang="ko-KR" altLang="en-US" sz="1600" b="1" dirty="0" smtClean="0">
                <a:latin typeface="Arial" charset="0"/>
              </a:rPr>
              <a:t>시 단독보행 의지도 부족했지만</a:t>
            </a:r>
            <a:r>
              <a:rPr lang="en-US" altLang="ko-KR" sz="1600" b="1" dirty="0" smtClean="0">
                <a:latin typeface="Arial" charset="0"/>
              </a:rPr>
              <a:t>,  </a:t>
            </a:r>
            <a:r>
              <a:rPr lang="ko-KR" altLang="en-US" sz="1600" b="1" dirty="0" smtClean="0">
                <a:latin typeface="Arial" charset="0"/>
              </a:rPr>
              <a:t>해당 기관의 보행훈련 과정이 적어 </a:t>
            </a:r>
            <a:r>
              <a:rPr lang="ko-KR" altLang="en-US" sz="1600" b="1" dirty="0" err="1" smtClean="0">
                <a:latin typeface="Arial" charset="0"/>
              </a:rPr>
              <a:t>재신청</a:t>
            </a:r>
            <a:r>
              <a:rPr lang="en-US" altLang="ko-KR" sz="1600" b="1" dirty="0" smtClean="0">
                <a:latin typeface="Arial" charset="0"/>
              </a:rPr>
              <a:t>.            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           </a:t>
            </a:r>
            <a:r>
              <a:rPr lang="ko-KR" altLang="en-US" sz="1600" b="1" dirty="0" smtClean="0">
                <a:latin typeface="Arial" charset="0"/>
              </a:rPr>
              <a:t> </a:t>
            </a:r>
            <a:endParaRPr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2) </a:t>
            </a:r>
            <a:r>
              <a:rPr kumimoji="0" lang="ko-KR" altLang="en-US" sz="1600" b="1" dirty="0" smtClean="0">
                <a:latin typeface="Arial" charset="0"/>
              </a:rPr>
              <a:t>결과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 총 </a:t>
            </a:r>
            <a:r>
              <a:rPr lang="en-US" altLang="ko-KR" sz="1600" b="1" dirty="0" smtClean="0">
                <a:latin typeface="Arial" charset="0"/>
              </a:rPr>
              <a:t>59</a:t>
            </a:r>
            <a:r>
              <a:rPr lang="ko-KR" altLang="en-US" sz="1600" b="1" dirty="0" smtClean="0">
                <a:latin typeface="Arial" charset="0"/>
              </a:rPr>
              <a:t>시간 훈련 진행</a:t>
            </a:r>
            <a:endParaRPr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ko-KR" altLang="en-US" sz="1600" b="1" dirty="0" smtClean="0">
                <a:latin typeface="Arial" charset="0"/>
              </a:rPr>
              <a:t>               </a:t>
            </a:r>
            <a:r>
              <a:rPr lang="ko-KR" altLang="en-US" sz="1600" b="1" dirty="0" err="1" smtClean="0">
                <a:latin typeface="Arial" charset="0"/>
              </a:rPr>
              <a:t>상일역</a:t>
            </a:r>
            <a:r>
              <a:rPr lang="ko-KR" altLang="en-US" sz="1600" b="1" dirty="0" smtClean="0">
                <a:latin typeface="Arial" charset="0"/>
              </a:rPr>
              <a:t> 코스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주변 재건축</a:t>
            </a:r>
            <a:r>
              <a:rPr lang="en-US" altLang="ko-KR" sz="1600" b="1" dirty="0" smtClean="0">
                <a:latin typeface="Arial" charset="0"/>
              </a:rPr>
              <a:t>)</a:t>
            </a:r>
            <a:r>
              <a:rPr lang="ko-KR" altLang="en-US" sz="1600" b="1" dirty="0" smtClean="0">
                <a:latin typeface="Arial" charset="0"/>
              </a:rPr>
              <a:t>를 제외한 보행훈련 </a:t>
            </a:r>
            <a:r>
              <a:rPr lang="ko-KR" altLang="en-US" sz="1600" b="1" dirty="0" err="1" smtClean="0">
                <a:latin typeface="Arial" charset="0"/>
              </a:rPr>
              <a:t>전과정</a:t>
            </a:r>
            <a:r>
              <a:rPr lang="ko-KR" altLang="en-US" sz="1600" b="1" dirty="0" smtClean="0">
                <a:latin typeface="Arial" charset="0"/>
              </a:rPr>
              <a:t> 수행 완료</a:t>
            </a:r>
            <a:r>
              <a:rPr lang="en-US" altLang="ko-KR" sz="1600" b="1" dirty="0" smtClean="0">
                <a:latin typeface="Arial" charset="0"/>
              </a:rPr>
              <a:t>.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              </a:t>
            </a:r>
            <a:r>
              <a:rPr lang="ko-KR" altLang="en-US" sz="1600" b="1" dirty="0" smtClean="0">
                <a:latin typeface="Arial" charset="0"/>
              </a:rPr>
              <a:t>적극적인 보행 의지와 자신감 상승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활동지원인 없이도 대중교통 가능 생각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* </a:t>
            </a:r>
            <a:r>
              <a:rPr lang="ko-KR" altLang="en-US" sz="1600" b="1" dirty="0" smtClean="0">
                <a:latin typeface="Arial" charset="0"/>
              </a:rPr>
              <a:t>특별사항</a:t>
            </a:r>
            <a:r>
              <a:rPr lang="en-US" altLang="ko-KR" sz="1600" b="1" dirty="0" smtClean="0">
                <a:latin typeface="Arial" charset="0"/>
              </a:rPr>
              <a:t>:  </a:t>
            </a:r>
            <a:r>
              <a:rPr lang="ko-KR" altLang="en-US" sz="1600" b="1" dirty="0" smtClean="0">
                <a:latin typeface="Arial" charset="0"/>
              </a:rPr>
              <a:t>강동 </a:t>
            </a:r>
            <a:r>
              <a:rPr lang="en-US" altLang="ko-KR" sz="1600" b="1" dirty="0" smtClean="0">
                <a:latin typeface="Arial" charset="0"/>
              </a:rPr>
              <a:t>00</a:t>
            </a:r>
            <a:r>
              <a:rPr lang="ko-KR" altLang="en-US" sz="1600" b="1" dirty="0" smtClean="0">
                <a:latin typeface="Arial" charset="0"/>
              </a:rPr>
              <a:t>버스 회사의 버스훈련을 위해 버스차량 제공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이러한 모습에 </a:t>
            </a:r>
            <a:r>
              <a:rPr lang="en-US" altLang="ko-KR" sz="1600" b="1" dirty="0" smtClean="0">
                <a:latin typeface="Arial" charset="0"/>
              </a:rPr>
              <a:t> 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                    </a:t>
            </a:r>
            <a:r>
              <a:rPr lang="ko-KR" altLang="en-US" sz="1600" b="1" dirty="0" smtClean="0">
                <a:latin typeface="Arial" charset="0"/>
              </a:rPr>
              <a:t>깊은 감동을 받아 버스회사와 복지관에 감사를 표현함</a:t>
            </a:r>
            <a:r>
              <a:rPr lang="en-US" altLang="ko-KR" sz="1600" b="1" dirty="0" smtClean="0">
                <a:latin typeface="Arial" charset="0"/>
              </a:rPr>
              <a:t>.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* </a:t>
            </a:r>
            <a:r>
              <a:rPr lang="ko-KR" altLang="en-US" sz="1600" b="1" dirty="0" smtClean="0">
                <a:latin typeface="Arial" charset="0"/>
              </a:rPr>
              <a:t>본 훈련생은 이후 자신이 아는 또다른 시각장애인들에게 본</a:t>
            </a:r>
            <a:r>
              <a:rPr lang="en-US" altLang="ko-KR" sz="1600" b="1" dirty="0" smtClean="0">
                <a:latin typeface="Arial" charset="0"/>
              </a:rPr>
              <a:t> </a:t>
            </a:r>
            <a:r>
              <a:rPr lang="ko-KR" altLang="en-US" sz="1600" b="1" dirty="0" smtClean="0">
                <a:latin typeface="Arial" charset="0"/>
              </a:rPr>
              <a:t>기관을 소개하였고</a:t>
            </a:r>
            <a:r>
              <a:rPr lang="en-US" altLang="ko-KR" sz="1600" b="1" dirty="0" smtClean="0">
                <a:latin typeface="Arial" charset="0"/>
              </a:rPr>
              <a:t>, 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ko-KR" altLang="en-US" sz="1600" b="1" dirty="0" smtClean="0">
                <a:latin typeface="Arial" charset="0"/>
              </a:rPr>
              <a:t>   내년에</a:t>
            </a:r>
            <a:r>
              <a:rPr lang="en-US" altLang="ko-KR" sz="1600" b="1" dirty="0" smtClean="0">
                <a:latin typeface="Arial" charset="0"/>
              </a:rPr>
              <a:t> </a:t>
            </a:r>
            <a:r>
              <a:rPr lang="ko-KR" altLang="en-US" sz="1600" b="1" dirty="0" smtClean="0">
                <a:latin typeface="Arial" charset="0"/>
              </a:rPr>
              <a:t>본 기관 재활훈련에 참여토록 안내함</a:t>
            </a:r>
            <a:r>
              <a:rPr lang="en-US" altLang="ko-KR" sz="1600" b="1" dirty="0" smtClean="0">
                <a:latin typeface="Arial" charset="0"/>
              </a:rPr>
              <a:t>.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kumimoji="0" lang="en-US" altLang="ko-KR" sz="1600" b="1" dirty="0">
                <a:latin typeface="Arial" charset="0"/>
              </a:rPr>
              <a:t> </a:t>
            </a:r>
            <a:r>
              <a:rPr kumimoji="0" lang="en-US" altLang="ko-KR" sz="1600" b="1" dirty="0" smtClean="0">
                <a:latin typeface="Arial" charset="0"/>
              </a:rPr>
              <a:t>* </a:t>
            </a:r>
            <a:r>
              <a:rPr kumimoji="0" lang="ko-KR" altLang="en-US" sz="1600" b="1" dirty="0" smtClean="0">
                <a:latin typeface="Arial" charset="0"/>
              </a:rPr>
              <a:t>사후지도 계획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  <a:r>
              <a:rPr kumimoji="0" lang="ko-KR" altLang="en-US" sz="1600" b="1" dirty="0" err="1" smtClean="0">
                <a:latin typeface="Arial" charset="0"/>
              </a:rPr>
              <a:t>상일역</a:t>
            </a:r>
            <a:r>
              <a:rPr kumimoji="0" lang="ko-KR" altLang="en-US" sz="1600" b="1" dirty="0" smtClean="0">
                <a:latin typeface="Arial" charset="0"/>
              </a:rPr>
              <a:t> </a:t>
            </a:r>
            <a:r>
              <a:rPr kumimoji="0" lang="en-US" altLang="ko-KR" sz="1600" b="1" dirty="0" smtClean="0">
                <a:latin typeface="Arial" charset="0"/>
              </a:rPr>
              <a:t>- </a:t>
            </a:r>
            <a:r>
              <a:rPr kumimoji="0" lang="ko-KR" altLang="en-US" sz="1600" b="1" dirty="0" smtClean="0">
                <a:latin typeface="Arial" charset="0"/>
              </a:rPr>
              <a:t>복지관코스 진행 예정</a:t>
            </a:r>
            <a:r>
              <a:rPr kumimoji="0" lang="en-US" altLang="ko-KR" sz="1600" b="1" dirty="0" smtClean="0">
                <a:latin typeface="Arial" charset="0"/>
              </a:rPr>
              <a:t>          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867645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0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8909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기억에 남는 사례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어려웠던 사례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23528" y="1052736"/>
            <a:ext cx="8568952" cy="57554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/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2. </a:t>
            </a:r>
            <a:r>
              <a:rPr lang="ko-KR" altLang="en-US" sz="1600" b="1" dirty="0" smtClean="0">
                <a:latin typeface="Arial" charset="0"/>
              </a:rPr>
              <a:t>하반기</a:t>
            </a:r>
            <a:r>
              <a:rPr lang="en-US" altLang="ko-KR" sz="1600" b="1" dirty="0" smtClean="0">
                <a:latin typeface="Arial" charset="0"/>
              </a:rPr>
              <a:t>(8</a:t>
            </a:r>
            <a:r>
              <a:rPr lang="ko-KR" altLang="en-US" sz="1600" b="1" dirty="0" smtClean="0">
                <a:latin typeface="Arial" charset="0"/>
              </a:rPr>
              <a:t>월말</a:t>
            </a:r>
            <a:r>
              <a:rPr lang="en-US" altLang="ko-KR" sz="1600" b="1" dirty="0" smtClean="0">
                <a:latin typeface="Arial" charset="0"/>
              </a:rPr>
              <a:t>~11</a:t>
            </a:r>
            <a:r>
              <a:rPr lang="ko-KR" altLang="en-US" sz="1600" b="1" dirty="0" smtClean="0">
                <a:latin typeface="Arial" charset="0"/>
              </a:rPr>
              <a:t>월말</a:t>
            </a:r>
            <a:r>
              <a:rPr lang="en-US" altLang="ko-KR" sz="1600" b="1" dirty="0" smtClean="0">
                <a:latin typeface="Arial" charset="0"/>
              </a:rPr>
              <a:t>) </a:t>
            </a:r>
            <a:r>
              <a:rPr lang="ko-KR" altLang="en-US" sz="1600" b="1" dirty="0" smtClean="0">
                <a:latin typeface="Arial" charset="0"/>
              </a:rPr>
              <a:t>정규 훈련 끝 시점에서 보행훈련을 단기적으로 진행한 사례</a:t>
            </a:r>
            <a:endParaRPr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buFont typeface="Arial" pitchFamily="34" charset="0"/>
              <a:buChar char="•"/>
            </a:pP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kumimoji="0" lang="en-US" altLang="ko-KR" sz="1600" dirty="0" smtClean="0">
                <a:latin typeface="Arial" charset="0"/>
              </a:rPr>
              <a:t>  1)</a:t>
            </a:r>
            <a:r>
              <a:rPr kumimoji="0" lang="en-US" altLang="ko-KR" sz="1600" b="1" dirty="0" smtClean="0">
                <a:latin typeface="Arial" charset="0"/>
              </a:rPr>
              <a:t> </a:t>
            </a:r>
            <a:r>
              <a:rPr kumimoji="0" lang="ko-KR" altLang="en-US" sz="1600" b="1" dirty="0" smtClean="0">
                <a:latin typeface="Arial" charset="0"/>
              </a:rPr>
              <a:t>개입</a:t>
            </a:r>
            <a:r>
              <a:rPr kumimoji="0" lang="en-US" altLang="ko-KR" sz="1600" b="1" dirty="0" smtClean="0">
                <a:latin typeface="Arial" charset="0"/>
              </a:rPr>
              <a:t>:  </a:t>
            </a:r>
            <a:r>
              <a:rPr kumimoji="0" lang="ko-KR" altLang="en-US" sz="1600" b="1" dirty="0" smtClean="0">
                <a:latin typeface="Arial" charset="0"/>
              </a:rPr>
              <a:t>금년에 보행훈련을 받아야 하는 사례로</a:t>
            </a:r>
            <a:r>
              <a:rPr kumimoji="0" lang="en-US" altLang="ko-KR" sz="1600" b="1" dirty="0" smtClean="0">
                <a:latin typeface="Arial" charset="0"/>
              </a:rPr>
              <a:t>,</a:t>
            </a:r>
            <a:r>
              <a:rPr lang="ko-KR" altLang="en-US" sz="1600" b="1" dirty="0" smtClean="0">
                <a:latin typeface="Arial" charset="0"/>
              </a:rPr>
              <a:t> 정규훈련 종료 </a:t>
            </a:r>
            <a:r>
              <a:rPr lang="en-US" altLang="ko-KR" sz="1600" b="1" dirty="0" smtClean="0">
                <a:latin typeface="Arial" charset="0"/>
              </a:rPr>
              <a:t>1</a:t>
            </a:r>
            <a:r>
              <a:rPr lang="ko-KR" altLang="en-US" sz="1600" b="1" dirty="0" smtClean="0">
                <a:latin typeface="Arial" charset="0"/>
              </a:rPr>
              <a:t>달을 남기고 참여함</a:t>
            </a:r>
            <a:r>
              <a:rPr lang="en-US" altLang="ko-KR" sz="1600" b="1" dirty="0" smtClean="0">
                <a:latin typeface="Arial" charset="0"/>
              </a:rPr>
              <a:t>.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kumimoji="0" lang="ko-KR" altLang="en-US" sz="1600" b="1" dirty="0" smtClean="0">
                <a:latin typeface="Arial" charset="0"/>
              </a:rPr>
              <a:t>                 회사 근무형태 변화로 꼭 금년에 보행을 배워야 하는 상황이었음</a:t>
            </a:r>
            <a:r>
              <a:rPr kumimoji="0" lang="en-US" altLang="ko-KR" sz="1600" b="1" dirty="0" smtClean="0">
                <a:latin typeface="Arial" charset="0"/>
              </a:rPr>
              <a:t>.</a:t>
            </a:r>
            <a:r>
              <a:rPr kumimoji="0" lang="ko-KR" altLang="en-US" sz="1600" b="1" dirty="0" smtClean="0">
                <a:latin typeface="Arial" charset="0"/>
              </a:rPr>
              <a:t>                    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                </a:t>
            </a:r>
            <a:r>
              <a:rPr lang="ko-KR" altLang="en-US" sz="1600" b="1" dirty="0" smtClean="0">
                <a:latin typeface="Arial" charset="0"/>
              </a:rPr>
              <a:t>보행 </a:t>
            </a:r>
            <a:r>
              <a:rPr lang="ko-KR" altLang="en-US" sz="1600" b="1" dirty="0" err="1" smtClean="0">
                <a:latin typeface="Arial" charset="0"/>
              </a:rPr>
              <a:t>가능일에</a:t>
            </a:r>
            <a:r>
              <a:rPr lang="ko-KR" altLang="en-US" sz="1600" b="1" dirty="0" smtClean="0">
                <a:latin typeface="Arial" charset="0"/>
              </a:rPr>
              <a:t> 훈련시간</a:t>
            </a:r>
            <a:r>
              <a:rPr kumimoji="0" lang="ko-KR" altLang="en-US" sz="1600" b="1" dirty="0" smtClean="0">
                <a:latin typeface="Arial" charset="0"/>
              </a:rPr>
              <a:t> </a:t>
            </a:r>
            <a:r>
              <a:rPr kumimoji="0" lang="en-US" altLang="ko-KR" sz="1600" b="1" dirty="0" smtClean="0">
                <a:latin typeface="Arial" charset="0"/>
              </a:rPr>
              <a:t>1</a:t>
            </a:r>
            <a:r>
              <a:rPr kumimoji="0" lang="ko-KR" altLang="en-US" sz="1600" b="1" dirty="0" smtClean="0">
                <a:latin typeface="Arial" charset="0"/>
              </a:rPr>
              <a:t>회 </a:t>
            </a:r>
            <a:r>
              <a:rPr kumimoji="0" lang="en-US" altLang="ko-KR" sz="1600" b="1" dirty="0" smtClean="0">
                <a:latin typeface="Arial" charset="0"/>
              </a:rPr>
              <a:t>2</a:t>
            </a:r>
            <a:r>
              <a:rPr kumimoji="0" lang="ko-KR" altLang="en-US" sz="1600" b="1" dirty="0" smtClean="0">
                <a:latin typeface="Arial" charset="0"/>
              </a:rPr>
              <a:t>시간 정도였음</a:t>
            </a:r>
            <a:r>
              <a:rPr kumimoji="0" lang="en-US" altLang="ko-KR" sz="1600" b="1" dirty="0" smtClean="0">
                <a:latin typeface="Arial" charset="0"/>
              </a:rPr>
              <a:t>.</a:t>
            </a:r>
            <a:endParaRPr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                </a:t>
            </a:r>
            <a:r>
              <a:rPr lang="ko-KR" altLang="en-US" sz="1600" b="1" dirty="0" smtClean="0">
                <a:latin typeface="Arial" charset="0"/>
              </a:rPr>
              <a:t>계획</a:t>
            </a:r>
            <a:r>
              <a:rPr kumimoji="0" lang="ko-KR" altLang="en-US" sz="1600" b="1" dirty="0" smtClean="0">
                <a:latin typeface="Arial" charset="0"/>
              </a:rPr>
              <a:t>목표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  <a:r>
              <a:rPr kumimoji="0" lang="ko-KR" altLang="en-US" sz="1600" b="1" dirty="0" smtClean="0">
                <a:latin typeface="Arial" charset="0"/>
              </a:rPr>
              <a:t>흰지팡이 </a:t>
            </a:r>
            <a:r>
              <a:rPr lang="ko-KR" altLang="en-US" sz="1600" b="1" dirty="0" smtClean="0">
                <a:latin typeface="Arial" charset="0"/>
              </a:rPr>
              <a:t>주택가 보행</a:t>
            </a:r>
            <a:r>
              <a:rPr kumimoji="0" lang="ko-KR" altLang="en-US" sz="1600" b="1" dirty="0" smtClean="0">
                <a:latin typeface="Arial" charset="0"/>
              </a:rPr>
              <a:t> 수준</a:t>
            </a:r>
            <a:r>
              <a:rPr kumimoji="0"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총</a:t>
            </a:r>
            <a:r>
              <a:rPr kumimoji="0" lang="ko-KR" altLang="en-US" sz="1600" b="1" dirty="0" smtClean="0">
                <a:latin typeface="Arial" charset="0"/>
              </a:rPr>
              <a:t> </a:t>
            </a:r>
            <a:r>
              <a:rPr kumimoji="0" lang="en-US" altLang="ko-KR" sz="1600" b="1" dirty="0" smtClean="0">
                <a:latin typeface="Arial" charset="0"/>
              </a:rPr>
              <a:t>12</a:t>
            </a:r>
            <a:r>
              <a:rPr kumimoji="0" lang="ko-KR" altLang="en-US" sz="1600" b="1" dirty="0" smtClean="0">
                <a:latin typeface="Arial" charset="0"/>
              </a:rPr>
              <a:t>회 </a:t>
            </a:r>
            <a:r>
              <a:rPr kumimoji="0" lang="en-US" altLang="ko-KR" sz="1600" b="1" dirty="0" smtClean="0">
                <a:latin typeface="Arial" charset="0"/>
              </a:rPr>
              <a:t>1</a:t>
            </a:r>
            <a:r>
              <a:rPr kumimoji="0" lang="ko-KR" altLang="en-US" sz="1600" b="1" dirty="0" smtClean="0">
                <a:latin typeface="Arial" charset="0"/>
              </a:rPr>
              <a:t>회당 </a:t>
            </a:r>
            <a:r>
              <a:rPr kumimoji="0" lang="en-US" altLang="ko-KR" sz="1600" b="1" dirty="0" smtClean="0">
                <a:latin typeface="Arial" charset="0"/>
              </a:rPr>
              <a:t>2</a:t>
            </a:r>
            <a:r>
              <a:rPr kumimoji="0" lang="ko-KR" altLang="en-US" sz="1600" b="1" dirty="0" smtClean="0">
                <a:latin typeface="Arial" charset="0"/>
              </a:rPr>
              <a:t>시간 정도에서 실시 계획</a:t>
            </a:r>
            <a:r>
              <a:rPr kumimoji="0" lang="en-US" altLang="ko-KR" sz="1600" b="1" dirty="0" smtClean="0">
                <a:latin typeface="Arial" charset="0"/>
              </a:rPr>
              <a:t>.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                </a:t>
            </a:r>
            <a:r>
              <a:rPr lang="ko-KR" altLang="en-US" sz="1600" b="1" dirty="0" smtClean="0">
                <a:latin typeface="Arial" charset="0"/>
              </a:rPr>
              <a:t>겨울철 날씨 관계로 실외보행 우선실시</a:t>
            </a:r>
            <a:r>
              <a:rPr lang="en-US" altLang="ko-KR" sz="1600" b="1" dirty="0" smtClean="0">
                <a:latin typeface="Arial" charset="0"/>
              </a:rPr>
              <a:t>. </a:t>
            </a:r>
            <a:r>
              <a:rPr lang="ko-KR" altLang="en-US" sz="1600" b="1" dirty="0" smtClean="0">
                <a:latin typeface="Arial" charset="0"/>
              </a:rPr>
              <a:t>훈련 끝 시점에서 실내보행 계획</a:t>
            </a:r>
            <a:r>
              <a:rPr lang="en-US" altLang="ko-KR" sz="1600" b="1" dirty="0" smtClean="0">
                <a:latin typeface="Arial" charset="0"/>
              </a:rPr>
              <a:t>.     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 2) </a:t>
            </a:r>
            <a:r>
              <a:rPr lang="ko-KR" altLang="en-US" sz="1600" b="1" dirty="0" smtClean="0">
                <a:latin typeface="Arial" charset="0"/>
              </a:rPr>
              <a:t>결과</a:t>
            </a:r>
            <a:r>
              <a:rPr lang="en-US" altLang="ko-KR" sz="1600" b="1" dirty="0" smtClean="0">
                <a:latin typeface="Arial" charset="0"/>
              </a:rPr>
              <a:t>:  </a:t>
            </a:r>
            <a:r>
              <a:rPr lang="ko-KR" altLang="en-US" sz="1600" b="1" dirty="0" smtClean="0">
                <a:latin typeface="Arial" charset="0"/>
              </a:rPr>
              <a:t>총 </a:t>
            </a:r>
            <a:r>
              <a:rPr lang="en-US" altLang="ko-KR" sz="1600" b="1" dirty="0" smtClean="0">
                <a:latin typeface="Arial" charset="0"/>
              </a:rPr>
              <a:t>17. 5</a:t>
            </a:r>
            <a:r>
              <a:rPr lang="ko-KR" altLang="en-US" sz="1600" b="1" dirty="0" smtClean="0">
                <a:latin typeface="Arial" charset="0"/>
              </a:rPr>
              <a:t>시간 훈련 진행</a:t>
            </a:r>
            <a:endParaRPr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               </a:t>
            </a:r>
            <a:r>
              <a:rPr lang="ko-KR" altLang="en-US" sz="1600" b="1" dirty="0" smtClean="0">
                <a:latin typeface="Arial" charset="0"/>
              </a:rPr>
              <a:t>당초 주택가보행 수준을 넘어 생활 속 편의시설 이용 과정 지도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보행감각이 좋음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               </a:t>
            </a:r>
            <a:r>
              <a:rPr lang="ko-KR" altLang="en-US" sz="1600" b="1" dirty="0" smtClean="0">
                <a:latin typeface="Arial" charset="0"/>
              </a:rPr>
              <a:t>보행에 대한 자신감 상승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개인역량 및 의지</a:t>
            </a:r>
            <a:r>
              <a:rPr lang="en-US" altLang="ko-KR" sz="1600" b="1" dirty="0" smtClean="0">
                <a:latin typeface="Arial" charset="0"/>
              </a:rPr>
              <a:t> </a:t>
            </a:r>
            <a:r>
              <a:rPr lang="ko-KR" altLang="en-US" sz="1600" b="1" dirty="0" smtClean="0">
                <a:latin typeface="Arial" charset="0"/>
              </a:rPr>
              <a:t>결과</a:t>
            </a:r>
            <a:r>
              <a:rPr lang="en-US" altLang="ko-KR" sz="1600" b="1" dirty="0" smtClean="0">
                <a:latin typeface="Arial" charset="0"/>
              </a:rPr>
              <a:t>)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ko-KR" altLang="en-US" sz="1600" b="1" dirty="0" smtClean="0">
                <a:latin typeface="Arial" charset="0"/>
              </a:rPr>
              <a:t>                훈련 시간의 부족으로 다양한 경험과 반복을 통한 체득화 부족</a:t>
            </a:r>
            <a:endParaRPr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               (</a:t>
            </a:r>
            <a:r>
              <a:rPr lang="ko-KR" altLang="en-US" sz="1600" b="1" dirty="0" smtClean="0">
                <a:latin typeface="Arial" charset="0"/>
              </a:rPr>
              <a:t>본인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교사 모두 인식</a:t>
            </a:r>
            <a:r>
              <a:rPr lang="en-US" altLang="ko-KR" sz="1600" b="1" dirty="0" smtClean="0">
                <a:latin typeface="Arial" charset="0"/>
              </a:rPr>
              <a:t>).</a:t>
            </a:r>
            <a:r>
              <a:rPr lang="ko-KR" altLang="en-US" sz="1600" b="1" dirty="0" smtClean="0">
                <a:latin typeface="Arial" charset="0"/>
              </a:rPr>
              <a:t> </a:t>
            </a:r>
            <a:endParaRPr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               </a:t>
            </a:r>
            <a:r>
              <a:rPr lang="ko-KR" altLang="en-US" sz="1600" b="1" dirty="0" smtClean="0">
                <a:latin typeface="Arial" charset="0"/>
              </a:rPr>
              <a:t>지도 단계의 변화로 의사소통 및 기본 자세 이해에 문제 발생</a:t>
            </a:r>
            <a:r>
              <a:rPr lang="en-US" altLang="ko-KR" sz="1600" b="1" dirty="0" smtClean="0">
                <a:latin typeface="Arial" charset="0"/>
              </a:rPr>
              <a:t>.</a:t>
            </a: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               (</a:t>
            </a:r>
            <a:r>
              <a:rPr lang="ko-KR" altLang="en-US" sz="1600" b="1" dirty="0" smtClean="0">
                <a:latin typeface="Arial" charset="0"/>
              </a:rPr>
              <a:t>전 단계 내용을 병행해야 하는 상황 발생</a:t>
            </a:r>
            <a:r>
              <a:rPr lang="en-US" altLang="ko-KR" sz="1600" b="1" dirty="0" smtClean="0">
                <a:latin typeface="Arial" charset="0"/>
              </a:rPr>
              <a:t>)</a:t>
            </a:r>
            <a:r>
              <a:rPr lang="ko-KR" altLang="en-US" sz="1600" b="1" dirty="0" smtClean="0">
                <a:latin typeface="Arial" charset="0"/>
              </a:rPr>
              <a:t> </a:t>
            </a:r>
            <a:endParaRPr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 * </a:t>
            </a:r>
            <a:r>
              <a:rPr lang="ko-KR" altLang="en-US" sz="1600" b="1" dirty="0" smtClean="0">
                <a:latin typeface="Arial" charset="0"/>
              </a:rPr>
              <a:t>사후지도 계획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보충지도 예정임</a:t>
            </a:r>
            <a:r>
              <a:rPr lang="en-US" altLang="ko-KR" sz="1600" b="1" dirty="0" smtClean="0">
                <a:latin typeface="Arial" charset="0"/>
              </a:rPr>
              <a:t>. </a:t>
            </a:r>
            <a:r>
              <a:rPr lang="ko-KR" altLang="en-US" sz="1600" b="1" dirty="0" err="1" smtClean="0">
                <a:latin typeface="Arial" charset="0"/>
              </a:rPr>
              <a:t>보충지도시</a:t>
            </a:r>
            <a:r>
              <a:rPr lang="ko-KR" altLang="en-US" sz="1600" b="1" dirty="0" smtClean="0">
                <a:latin typeface="Arial" charset="0"/>
              </a:rPr>
              <a:t> 총 훈련시간은 </a:t>
            </a:r>
            <a:r>
              <a:rPr lang="en-US" altLang="ko-KR" sz="1600" b="1" dirty="0" smtClean="0">
                <a:latin typeface="Arial" charset="0"/>
              </a:rPr>
              <a:t>23.5</a:t>
            </a:r>
            <a:r>
              <a:rPr lang="ko-KR" altLang="en-US" sz="1600" b="1" dirty="0" smtClean="0">
                <a:latin typeface="Arial" charset="0"/>
              </a:rPr>
              <a:t>시간이 될 예정</a:t>
            </a:r>
            <a:r>
              <a:rPr lang="en-US" altLang="ko-KR" sz="1600" b="1" dirty="0" smtClean="0">
                <a:latin typeface="Arial" charset="0"/>
              </a:rPr>
              <a:t>.</a:t>
            </a: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867645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스포츠여가팀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>
          <a:xfrm>
            <a:off x="17502" y="86686"/>
            <a:ext cx="7290802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스포츠여가</a:t>
            </a:r>
            <a:r>
              <a:rPr lang="ko-KR" altLang="en-US" sz="2800" b="1" i="0" dirty="0" err="1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팀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베스트 사업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6840252" y="6381328"/>
            <a:ext cx="2268252" cy="46166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  <a:defRPr lang="ko-KR" altLang="en-US"/>
            </a:pPr>
            <a:r>
              <a:rPr lang="ko-KR" altLang="en-US" sz="2400" dirty="0" err="1">
                <a:solidFill>
                  <a:schemeClr val="bg1"/>
                </a:solidFill>
                <a:latin typeface="HY바다M"/>
                <a:ea typeface="HY바다M"/>
              </a:rPr>
              <a:t>스포츠여가팀</a:t>
            </a:r>
            <a:endParaRPr lang="ko-KR" altLang="en-US" sz="2400" dirty="0">
              <a:solidFill>
                <a:schemeClr val="bg1"/>
              </a:solidFill>
              <a:latin typeface="HY바다M"/>
              <a:ea typeface="HY바다M"/>
            </a:endParaRPr>
          </a:p>
        </p:txBody>
      </p:sp>
      <p:cxnSp>
        <p:nvCxnSpPr>
          <p:cNvPr id="12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다이어그램 10"/>
          <p:cNvGraphicFramePr/>
          <p:nvPr>
            <p:extLst>
              <p:ext uri="{D42A27DB-BD31-4B8C-83A1-F6EECF244321}">
                <p14:modId xmlns:p14="http://schemas.microsoft.com/office/powerpoint/2010/main" xmlns="" val="3643527347"/>
              </p:ext>
            </p:extLst>
          </p:nvPr>
        </p:nvGraphicFramePr>
        <p:xfrm>
          <a:off x="687074" y="1232756"/>
          <a:ext cx="7776864" cy="4684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7020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2765181" y="2370173"/>
            <a:ext cx="6051746" cy="1500274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52000" lvl="1" indent="-360000" fontAlgn="base">
              <a:lnSpc>
                <a:spcPct val="200000"/>
              </a:lnSpc>
            </a:pPr>
            <a:r>
              <a:rPr lang="ko-KR" altLang="en-US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▶</a:t>
            </a:r>
            <a:r>
              <a:rPr lang="en-US" altLang="ko-KR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운동량이 부족한 재가시가장애인을 위한 찾아가는 서비스를 통해 맞춤 운동처방 및 밀착형 지도로 체력향상과 건강관리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34087" y="2370173"/>
            <a:ext cx="2149681" cy="1500274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목적 및 목표</a:t>
            </a:r>
            <a:endParaRPr lang="en-US" altLang="ko-KR" dirty="0" smtClean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34087" y="1248556"/>
            <a:ext cx="8482838" cy="8203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프로그램 목적 및 목표</a:t>
            </a:r>
            <a:endParaRPr lang="ko-KR" altLang="en-US" sz="2000" b="1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>
          <a:xfrm>
            <a:off x="17502" y="86686"/>
            <a:ext cx="7290802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재가시각장애인 </a:t>
            </a:r>
            <a:r>
              <a:rPr lang="en-US" altLang="ko-KR" sz="28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 err="1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건강멘토링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6840252" y="6381328"/>
            <a:ext cx="2268252" cy="46166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  <a:defRPr lang="ko-KR" altLang="en-US"/>
            </a:pPr>
            <a:r>
              <a:rPr lang="ko-KR" altLang="en-US" sz="2400" dirty="0" err="1">
                <a:solidFill>
                  <a:schemeClr val="bg1"/>
                </a:solidFill>
                <a:latin typeface="HY바다M"/>
                <a:ea typeface="HY바다M"/>
              </a:rPr>
              <a:t>스포츠여가팀</a:t>
            </a:r>
            <a:endParaRPr lang="ko-KR" altLang="en-US" sz="2400" dirty="0">
              <a:solidFill>
                <a:schemeClr val="bg1"/>
              </a:solidFill>
              <a:latin typeface="HY바다M"/>
              <a:ea typeface="HY바다M"/>
            </a:endParaRPr>
          </a:p>
        </p:txBody>
      </p:sp>
      <p:cxnSp>
        <p:nvCxnSpPr>
          <p:cNvPr id="12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34087" y="4077072"/>
            <a:ext cx="2149681" cy="1997944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사 업 내 용</a:t>
            </a:r>
            <a:endParaRPr lang="en-US" altLang="ko-KR" dirty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771801" y="4077072"/>
            <a:ext cx="6051746" cy="1997944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1" indent="-457200" fontAlgn="base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1.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대사증후군</a:t>
            </a:r>
            <a:r>
              <a:rPr lang="en-US" altLang="ko-KR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(</a:t>
            </a:r>
            <a:r>
              <a:rPr lang="ko-KR" altLang="en-US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당뇨</a:t>
            </a:r>
            <a:r>
              <a:rPr lang="en-US" altLang="ko-KR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, </a:t>
            </a:r>
            <a:r>
              <a:rPr lang="ko-KR" altLang="en-US" sz="1600" dirty="0" err="1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고지혈증</a:t>
            </a:r>
            <a:r>
              <a:rPr lang="ko-KR" altLang="en-US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등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)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조절을 위한 운동</a:t>
            </a:r>
            <a:endParaRPr lang="en-US" altLang="ko-KR" sz="1600" dirty="0" smtClean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  <a:p>
            <a:pPr lvl="1" indent="-457200" fontAlgn="base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2.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체력향상을 위한 운동</a:t>
            </a:r>
            <a:endParaRPr lang="en-US" altLang="ko-KR" sz="1600" dirty="0" smtClean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  <a:p>
            <a:pPr lvl="1" indent="-457200" fontAlgn="base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3.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체지방 감량을 위한 운동</a:t>
            </a:r>
            <a:endParaRPr lang="en-US" altLang="ko-KR" sz="1600" dirty="0" smtClean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  <a:p>
            <a:pPr lvl="1" indent="-457200" fontAlgn="base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4.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자세교정을 위한 교정운동</a:t>
            </a:r>
            <a:endParaRPr lang="en-US" altLang="ko-KR" sz="1600" dirty="0" smtClean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5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34087" y="1248556"/>
            <a:ext cx="8482840" cy="4808738"/>
            <a:chOff x="334087" y="1248556"/>
            <a:chExt cx="8482840" cy="2792108"/>
          </a:xfrm>
        </p:grpSpPr>
        <p:sp>
          <p:nvSpPr>
            <p:cNvPr id="10" name="직사각형 9"/>
            <p:cNvSpPr/>
            <p:nvPr/>
          </p:nvSpPr>
          <p:spPr>
            <a:xfrm>
              <a:off x="2735797" y="1899802"/>
              <a:ext cx="6081130" cy="2140861"/>
            </a:xfrm>
            <a:prstGeom prst="rect">
              <a:avLst/>
            </a:prstGeom>
            <a:solidFill>
              <a:srgbClr val="F5F9FD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lvl="1" indent="-457200" fontAlgn="base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▶운영기간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2019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년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1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~ 11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</a:t>
              </a:r>
              <a:endParaRPr lang="en-US" altLang="ko-KR" sz="1600" b="1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  <a:p>
              <a:pPr lvl="2" indent="-457200" fontAlgn="base">
                <a:lnSpc>
                  <a:spcPct val="150000"/>
                </a:lnSpc>
              </a:pP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전반기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26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주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(1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21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일</a:t>
              </a:r>
              <a:r>
                <a:rPr lang="en-US" altLang="ko-KR" sz="1400" dirty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~ 7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19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일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)</a:t>
              </a:r>
            </a:p>
            <a:p>
              <a:pPr lvl="2" indent="-457200" fontAlgn="base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후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반기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13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주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(8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19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일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~ 11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15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일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)</a:t>
              </a:r>
            </a:p>
            <a:p>
              <a:pPr lvl="1" indent="-457200" fontAlgn="base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▶운영시간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~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금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09:00~13:00</a:t>
              </a:r>
            </a:p>
            <a:p>
              <a:pPr lvl="1" indent="-457200" fontAlgn="base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▶장 소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각 이용자 가정 등</a:t>
              </a:r>
              <a:endPara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  <a:p>
              <a:pPr lvl="1" indent="-457200" fontAlgn="base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▶대 상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등록시각장애인 성인 남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·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여</a:t>
              </a:r>
              <a:endPara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  <a:p>
              <a:pPr lvl="2" indent="-457200" fontAlgn="base">
                <a:lnSpc>
                  <a:spcPct val="150000"/>
                </a:lnSpc>
              </a:pP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경제활동으로 기관이용이 어려운 자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, 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독립보행이 가능한 자</a:t>
              </a:r>
              <a:endParaRPr lang="en-US" altLang="ko-KR" sz="14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  <a:p>
              <a:pPr lvl="1" indent="-457200" fontAlgn="base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▶이용료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연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1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인당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2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만원</a:t>
              </a:r>
              <a:endPara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34087" y="1899802"/>
              <a:ext cx="2185685" cy="2140862"/>
            </a:xfrm>
            <a:prstGeom prst="rect">
              <a:avLst/>
            </a:prstGeom>
            <a:gradFill flip="none" rotWithShape="1">
              <a:gsLst>
                <a:gs pos="53000">
                  <a:schemeClr val="accent4">
                    <a:lumMod val="0"/>
                    <a:lumOff val="100000"/>
                  </a:schemeClr>
                </a:gs>
                <a:gs pos="100000">
                  <a:srgbClr val="FEF3E6"/>
                </a:gs>
              </a:gsLst>
              <a:path path="rect">
                <a:fillToRect r="100000" b="100000"/>
              </a:path>
              <a:tileRect l="-100000" t="-100000"/>
            </a:gradFill>
            <a:ln w="6350">
              <a:solidFill>
                <a:srgbClr val="FFFCFA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1">
              <a:normAutofit/>
            </a:bodyPr>
            <a:lstStyle/>
            <a:p>
              <a:pPr algn="ctr" fontAlgn="base" latinLnBrk="0">
                <a:lnSpc>
                  <a:spcPct val="150000"/>
                </a:lnSpc>
              </a:pPr>
              <a:r>
                <a:rPr lang="ko-KR" altLang="en-US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사업개요</a:t>
              </a:r>
              <a:endParaRPr lang="en-US" altLang="ko-KR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34087" y="1248556"/>
              <a:ext cx="8482838" cy="4763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프로그램 개요</a:t>
              </a:r>
              <a:endParaRPr lang="ko-KR" altLang="en-US" sz="20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>
          <a:xfrm>
            <a:off x="17502" y="86686"/>
            <a:ext cx="7290802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재가시각장애인 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 err="1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건강멘토링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6840252" y="6381328"/>
            <a:ext cx="2268252" cy="46166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  <a:defRPr lang="ko-KR" altLang="en-US"/>
            </a:pPr>
            <a:r>
              <a:rPr lang="ko-KR" altLang="en-US" sz="2400" dirty="0" err="1">
                <a:solidFill>
                  <a:schemeClr val="bg1"/>
                </a:solidFill>
                <a:latin typeface="HY바다M"/>
                <a:ea typeface="HY바다M"/>
              </a:rPr>
              <a:t>스포츠여가팀</a:t>
            </a:r>
            <a:endParaRPr lang="ko-KR" altLang="en-US" sz="2400" dirty="0">
              <a:solidFill>
                <a:schemeClr val="bg1"/>
              </a:solidFill>
              <a:latin typeface="HY바다M"/>
              <a:ea typeface="HY바다M"/>
            </a:endParaRPr>
          </a:p>
        </p:txBody>
      </p:sp>
      <p:cxnSp>
        <p:nvCxnSpPr>
          <p:cNvPr id="12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82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4"/>
          <p:cNvSpPr txBox="1">
            <a:spLocks noChangeArrowheads="1"/>
          </p:cNvSpPr>
          <p:nvPr/>
        </p:nvSpPr>
        <p:spPr>
          <a:xfrm>
            <a:off x="17502" y="86686"/>
            <a:ext cx="7290802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재가시각장애인 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 err="1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건강멘토링</a:t>
            </a:r>
            <a:r>
              <a:rPr lang="en-US" altLang="ko-KR" sz="28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6840252" y="6381328"/>
            <a:ext cx="2268252" cy="46166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  <a:defRPr lang="ko-KR" altLang="en-US"/>
            </a:pPr>
            <a:r>
              <a:rPr lang="ko-KR" altLang="en-US" sz="2400" dirty="0" err="1">
                <a:solidFill>
                  <a:schemeClr val="bg1"/>
                </a:solidFill>
                <a:latin typeface="HY바다M"/>
                <a:ea typeface="HY바다M"/>
              </a:rPr>
              <a:t>스포츠여가팀</a:t>
            </a:r>
            <a:endParaRPr lang="ko-KR" altLang="en-US" sz="2400" dirty="0">
              <a:solidFill>
                <a:schemeClr val="bg1"/>
              </a:solidFill>
              <a:latin typeface="HY바다M"/>
              <a:ea typeface="HY바다M"/>
            </a:endParaRPr>
          </a:p>
        </p:txBody>
      </p:sp>
      <p:cxnSp>
        <p:nvCxnSpPr>
          <p:cNvPr id="12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333843" y="1700808"/>
            <a:ext cx="1836204" cy="1224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유선접수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66091" y="1700808"/>
            <a:ext cx="1836204" cy="1224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가정방문상담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798339" y="1700808"/>
            <a:ext cx="1836204" cy="1224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대상자 선정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33843" y="3320988"/>
            <a:ext cx="1836000" cy="12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중간점검</a:t>
            </a:r>
            <a:endParaRPr lang="en-US" altLang="ko-KR" b="1" dirty="0">
              <a:solidFill>
                <a:schemeClr val="tx2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(</a:t>
            </a:r>
            <a:r>
              <a:rPr lang="ko-KR" altLang="en-US" b="1" dirty="0" smtClean="0">
                <a:solidFill>
                  <a:schemeClr val="tx2"/>
                </a:solidFill>
              </a:rPr>
              <a:t>상반기 평가</a:t>
            </a:r>
            <a:r>
              <a:rPr lang="en-US" altLang="ko-KR" b="1" dirty="0" smtClean="0">
                <a:solidFill>
                  <a:schemeClr val="tx2"/>
                </a:solidFill>
              </a:rPr>
              <a:t>, </a:t>
            </a:r>
            <a:r>
              <a:rPr lang="ko-KR" altLang="en-US" b="1" dirty="0" smtClean="0">
                <a:solidFill>
                  <a:schemeClr val="tx2"/>
                </a:solidFill>
              </a:rPr>
              <a:t>결과보고</a:t>
            </a:r>
            <a:r>
              <a:rPr lang="en-US" altLang="ko-KR" b="1" dirty="0" smtClean="0">
                <a:solidFill>
                  <a:schemeClr val="tx2"/>
                </a:solidFill>
              </a:rPr>
              <a:t>)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66091" y="3320988"/>
            <a:ext cx="1836000" cy="12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2</a:t>
            </a:r>
            <a:r>
              <a:rPr lang="ko-KR" altLang="en-US" b="1" dirty="0" smtClean="0">
                <a:solidFill>
                  <a:schemeClr val="tx2"/>
                </a:solidFill>
              </a:rPr>
              <a:t>차 측정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798339" y="3320988"/>
            <a:ext cx="1836000" cy="12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운동지도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33843" y="4941168"/>
            <a:ext cx="1836204" cy="12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운동지도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566091" y="4941168"/>
            <a:ext cx="1836204" cy="12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3</a:t>
            </a:r>
            <a:r>
              <a:rPr lang="ko-KR" altLang="en-US" b="1" dirty="0" smtClean="0">
                <a:solidFill>
                  <a:schemeClr val="tx2"/>
                </a:solidFill>
              </a:rPr>
              <a:t>차 측정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798339" y="4941168"/>
            <a:ext cx="1836204" cy="12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개별 지도 평가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030587" y="1700808"/>
            <a:ext cx="1836204" cy="12241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2"/>
                </a:solidFill>
              </a:rPr>
              <a:t>1</a:t>
            </a:r>
            <a:r>
              <a:rPr lang="ko-KR" altLang="en-US" b="1" dirty="0">
                <a:solidFill>
                  <a:schemeClr val="tx2"/>
                </a:solidFill>
              </a:rPr>
              <a:t>차 </a:t>
            </a:r>
            <a:r>
              <a:rPr lang="ko-KR" altLang="en-US" b="1" dirty="0" smtClean="0">
                <a:solidFill>
                  <a:schemeClr val="tx2"/>
                </a:solidFill>
              </a:rPr>
              <a:t>측정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030587" y="3320988"/>
            <a:ext cx="1836000" cy="12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개별 지도계획 수립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7030587" y="4941168"/>
            <a:ext cx="1836204" cy="122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2"/>
                </a:solidFill>
              </a:rPr>
              <a:t>종결</a:t>
            </a:r>
            <a:endParaRPr lang="en-US" altLang="ko-KR" b="1" dirty="0" smtClean="0">
              <a:solidFill>
                <a:schemeClr val="tx2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2"/>
                </a:solidFill>
              </a:rPr>
              <a:t>(</a:t>
            </a:r>
            <a:r>
              <a:rPr lang="ko-KR" altLang="en-US" b="1" dirty="0" smtClean="0">
                <a:solidFill>
                  <a:schemeClr val="tx2"/>
                </a:solidFill>
              </a:rPr>
              <a:t>총 평가</a:t>
            </a:r>
            <a:r>
              <a:rPr lang="en-US" altLang="ko-KR" b="1" dirty="0" smtClean="0">
                <a:solidFill>
                  <a:schemeClr val="tx2"/>
                </a:solidFill>
              </a:rPr>
              <a:t>, </a:t>
            </a:r>
            <a:r>
              <a:rPr lang="ko-KR" altLang="en-US" b="1" dirty="0" smtClean="0">
                <a:solidFill>
                  <a:schemeClr val="tx2"/>
                </a:solidFill>
              </a:rPr>
              <a:t>결과보고</a:t>
            </a:r>
            <a:r>
              <a:rPr lang="en-US" altLang="ko-KR" b="1" dirty="0" smtClean="0">
                <a:solidFill>
                  <a:schemeClr val="tx2"/>
                </a:solidFill>
              </a:rPr>
              <a:t>)</a:t>
            </a:r>
            <a:endParaRPr lang="ko-KR" altLang="en-US" b="1" dirty="0">
              <a:solidFill>
                <a:schemeClr val="tx2"/>
              </a:solidFill>
            </a:endParaRPr>
          </a:p>
        </p:txBody>
      </p:sp>
      <p:sp>
        <p:nvSpPr>
          <p:cNvPr id="4" name="이등변 삼각형 3"/>
          <p:cNvSpPr/>
          <p:nvPr/>
        </p:nvSpPr>
        <p:spPr>
          <a:xfrm rot="5400000">
            <a:off x="1963024" y="2105853"/>
            <a:ext cx="828092" cy="41404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6" name="이등변 삼각형 25"/>
          <p:cNvSpPr/>
          <p:nvPr/>
        </p:nvSpPr>
        <p:spPr>
          <a:xfrm rot="5400000">
            <a:off x="4177270" y="2107121"/>
            <a:ext cx="828092" cy="41404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7" name="이등변 삼각형 26"/>
          <p:cNvSpPr/>
          <p:nvPr/>
        </p:nvSpPr>
        <p:spPr>
          <a:xfrm rot="5400000">
            <a:off x="6409518" y="2105853"/>
            <a:ext cx="828092" cy="41404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8" name="이등변 삼각형 27"/>
          <p:cNvSpPr/>
          <p:nvPr/>
        </p:nvSpPr>
        <p:spPr>
          <a:xfrm rot="10800000">
            <a:off x="7534643" y="2924944"/>
            <a:ext cx="828092" cy="41404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9" name="이등변 삼각형 28"/>
          <p:cNvSpPr/>
          <p:nvPr/>
        </p:nvSpPr>
        <p:spPr>
          <a:xfrm rot="10800000">
            <a:off x="837899" y="4545124"/>
            <a:ext cx="828092" cy="41404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0" name="이등변 삼각형 29"/>
          <p:cNvSpPr/>
          <p:nvPr/>
        </p:nvSpPr>
        <p:spPr>
          <a:xfrm rot="5400000">
            <a:off x="1963024" y="5364215"/>
            <a:ext cx="828092" cy="41404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1" name="이등변 삼각형 30"/>
          <p:cNvSpPr/>
          <p:nvPr/>
        </p:nvSpPr>
        <p:spPr>
          <a:xfrm rot="5400000">
            <a:off x="4177270" y="5364215"/>
            <a:ext cx="828092" cy="41404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2" name="이등변 삼각형 31"/>
          <p:cNvSpPr/>
          <p:nvPr/>
        </p:nvSpPr>
        <p:spPr>
          <a:xfrm rot="5400000">
            <a:off x="6409518" y="5364215"/>
            <a:ext cx="828092" cy="41404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3" name="이등변 삼각형 32"/>
          <p:cNvSpPr/>
          <p:nvPr/>
        </p:nvSpPr>
        <p:spPr>
          <a:xfrm rot="16200000">
            <a:off x="1963024" y="3742767"/>
            <a:ext cx="828092" cy="41404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4" name="이등변 삼각형 33"/>
          <p:cNvSpPr/>
          <p:nvPr/>
        </p:nvSpPr>
        <p:spPr>
          <a:xfrm rot="16200000">
            <a:off x="4177270" y="3744035"/>
            <a:ext cx="828092" cy="41404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5" name="이등변 삼각형 34"/>
          <p:cNvSpPr/>
          <p:nvPr/>
        </p:nvSpPr>
        <p:spPr>
          <a:xfrm rot="16200000">
            <a:off x="6409518" y="3742767"/>
            <a:ext cx="828092" cy="414046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36" name="직사각형 35"/>
          <p:cNvSpPr/>
          <p:nvPr/>
        </p:nvSpPr>
        <p:spPr>
          <a:xfrm>
            <a:off x="3026456" y="1016732"/>
            <a:ext cx="3129720" cy="423936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1600" dirty="0" err="1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프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로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그 램   운 영 과 정</a:t>
            </a:r>
            <a:endParaRPr lang="en-US" altLang="ko-KR" sz="1600" dirty="0" smtClean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8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57967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사업 운영 사항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268760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인력구성</a:t>
            </a: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팀장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담당직원 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점자</a:t>
            </a:r>
            <a:r>
              <a:rPr lang="en-US" altLang="ko-KR" sz="2000" b="1" dirty="0" smtClean="0"/>
              <a:t> 1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보행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), </a:t>
            </a:r>
            <a:r>
              <a:rPr lang="ko-KR" altLang="en-US" sz="2000" b="1" dirty="0" smtClean="0"/>
              <a:t>강사 </a:t>
            </a:r>
            <a:r>
              <a:rPr lang="en-US" altLang="ko-KR" sz="2000" b="1" dirty="0" smtClean="0"/>
              <a:t>1</a:t>
            </a:r>
            <a:r>
              <a:rPr lang="ko-KR" altLang="en-US" sz="2000" b="1" dirty="0" smtClean="0"/>
              <a:t>명</a:t>
            </a:r>
            <a:endParaRPr lang="en-US" altLang="ko-KR" sz="2000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ko-KR" sz="2000" b="1" dirty="0" smtClean="0"/>
          </a:p>
          <a:p>
            <a:pPr marL="457200" indent="-457200">
              <a:lnSpc>
                <a:spcPct val="150000"/>
              </a:lnSpc>
            </a:pPr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사업 수</a:t>
            </a:r>
            <a:r>
              <a:rPr lang="en-US" altLang="ko-KR" sz="2000" b="1" dirty="0" smtClean="0"/>
              <a:t>:  10</a:t>
            </a:r>
            <a:r>
              <a:rPr lang="ko-KR" altLang="en-US" sz="2000" b="1" dirty="0" smtClean="0"/>
              <a:t>개 단위사업</a:t>
            </a:r>
            <a:r>
              <a:rPr lang="en-US" altLang="ko-KR" sz="2000" b="1" dirty="0" smtClean="0"/>
              <a:t>, 19</a:t>
            </a:r>
            <a:r>
              <a:rPr lang="ko-KR" altLang="en-US" sz="2000" b="1" dirty="0" smtClean="0"/>
              <a:t>개 세부프로그램</a:t>
            </a:r>
            <a:endParaRPr lang="en-US" altLang="ko-KR" sz="2000" b="1" dirty="0" smtClean="0"/>
          </a:p>
          <a:p>
            <a:pPr marL="457200" indent="-457200">
              <a:lnSpc>
                <a:spcPct val="150000"/>
              </a:lnSpc>
            </a:pPr>
            <a:endParaRPr lang="en-US" altLang="ko-KR" sz="2000" b="1" dirty="0" smtClean="0"/>
          </a:p>
          <a:p>
            <a:pPr marL="457200" indent="-457200">
              <a:lnSpc>
                <a:spcPct val="150000"/>
              </a:lnSpc>
            </a:pPr>
            <a:r>
              <a:rPr lang="en-US" altLang="ko-KR" sz="2000" b="1" dirty="0" smtClean="0"/>
              <a:t>3. </a:t>
            </a:r>
            <a:r>
              <a:rPr lang="ko-KR" altLang="en-US" sz="2000" b="1" dirty="0" smtClean="0"/>
              <a:t>사업영역</a:t>
            </a:r>
            <a:r>
              <a:rPr lang="en-US" altLang="ko-KR" sz="2000" b="1" dirty="0" smtClean="0"/>
              <a:t>: </a:t>
            </a:r>
            <a:r>
              <a:rPr lang="ko-KR" altLang="en-US" sz="2000" dirty="0" smtClean="0"/>
              <a:t>재활훈련 영역 </a:t>
            </a:r>
            <a:r>
              <a:rPr lang="en-US" altLang="ko-KR" sz="2000" dirty="0" smtClean="0"/>
              <a:t>7</a:t>
            </a:r>
            <a:r>
              <a:rPr lang="ko-KR" altLang="en-US" sz="2000" dirty="0" smtClean="0"/>
              <a:t>개 단위사업</a:t>
            </a:r>
            <a:endParaRPr lang="en-US" altLang="ko-KR" sz="2000" dirty="0" smtClean="0"/>
          </a:p>
          <a:p>
            <a:pPr marL="342900" indent="-342900">
              <a:lnSpc>
                <a:spcPct val="150000"/>
              </a:lnSpc>
            </a:pPr>
            <a:r>
              <a:rPr lang="ko-KR" altLang="en-US" sz="2000" dirty="0" smtClean="0"/>
              <a:t>                 단기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맞춤식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지도 영역 </a:t>
            </a:r>
            <a:r>
              <a:rPr lang="en-US" altLang="ko-KR" sz="2000" dirty="0" smtClean="0"/>
              <a:t>3</a:t>
            </a:r>
            <a:r>
              <a:rPr lang="ko-KR" altLang="en-US" sz="2000" dirty="0" smtClean="0"/>
              <a:t>개 단위사업</a:t>
            </a:r>
            <a:endParaRPr lang="en-US" altLang="ko-KR" sz="2000" dirty="0" smtClean="0"/>
          </a:p>
          <a:p>
            <a:pPr marL="342900" indent="-342900">
              <a:lnSpc>
                <a:spcPct val="150000"/>
              </a:lnSpc>
            </a:pPr>
            <a:r>
              <a:rPr lang="ko-KR" altLang="en-US" sz="2000" dirty="0" smtClean="0"/>
              <a:t>               </a:t>
            </a:r>
            <a:endParaRPr lang="en-US" altLang="ko-KR" sz="2000" b="1" dirty="0" smtClean="0"/>
          </a:p>
        </p:txBody>
      </p:sp>
      <p:sp>
        <p:nvSpPr>
          <p:cNvPr id="19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2" name="그룹 14"/>
          <p:cNvGrpSpPr/>
          <p:nvPr/>
        </p:nvGrpSpPr>
        <p:grpSpPr>
          <a:xfrm>
            <a:off x="2051720" y="4221088"/>
            <a:ext cx="6552728" cy="2304256"/>
            <a:chOff x="2051720" y="4221088"/>
            <a:chExt cx="6552728" cy="2304256"/>
          </a:xfrm>
        </p:grpSpPr>
        <p:grpSp>
          <p:nvGrpSpPr>
            <p:cNvPr id="5" name="그룹 16"/>
            <p:cNvGrpSpPr/>
            <p:nvPr/>
          </p:nvGrpSpPr>
          <p:grpSpPr>
            <a:xfrm>
              <a:off x="2051720" y="4221088"/>
              <a:ext cx="3240360" cy="2304256"/>
              <a:chOff x="467544" y="4221088"/>
              <a:chExt cx="3416983" cy="2414938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재활훈련 상담지원사업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재활훈련 사정사업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재활점자훈련사업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중도실명 시각장애인 보행훈련사업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일상생활훈련사업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재활훈련 사회활동사업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재활소양교육사업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467544" y="4221088"/>
                <a:ext cx="3416983" cy="4836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재활훈련영역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>
              <a:off x="5364088" y="4221088"/>
              <a:ext cx="3240360" cy="2304256"/>
              <a:chOff x="4211960" y="4221088"/>
              <a:chExt cx="3416983" cy="2414938"/>
            </a:xfrm>
          </p:grpSpPr>
          <p:sp>
            <p:nvSpPr>
              <p:cNvPr id="12" name="직사각형 11"/>
              <p:cNvSpPr/>
              <p:nvPr/>
            </p:nvSpPr>
            <p:spPr>
              <a:xfrm>
                <a:off x="4211960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시각장애인 대학생 캠퍼스보행사업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단기 코스 보행훈련 사업</a:t>
                </a:r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r>
                  <a:rPr lang="ko-KR" altLang="en-US" sz="1400" b="1" dirty="0" smtClean="0">
                    <a:solidFill>
                      <a:schemeClr val="tx1"/>
                    </a:solidFill>
                  </a:rPr>
                  <a:t>찾아가는 단기보행훈련 캠프사업</a:t>
                </a:r>
                <a:endParaRPr lang="ko-KR" altLang="en-US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4211960" y="4221088"/>
                <a:ext cx="3416983" cy="4836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단기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맞춤식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 지도영역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34087" y="1248556"/>
            <a:ext cx="8482840" cy="4808738"/>
            <a:chOff x="334087" y="1248556"/>
            <a:chExt cx="8482840" cy="2792108"/>
          </a:xfrm>
        </p:grpSpPr>
        <p:sp>
          <p:nvSpPr>
            <p:cNvPr id="10" name="직사각형 9"/>
            <p:cNvSpPr/>
            <p:nvPr/>
          </p:nvSpPr>
          <p:spPr>
            <a:xfrm>
              <a:off x="2735797" y="1899802"/>
              <a:ext cx="6081130" cy="2140861"/>
            </a:xfrm>
            <a:prstGeom prst="rect">
              <a:avLst/>
            </a:prstGeom>
            <a:solidFill>
              <a:srgbClr val="F5F9FD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lvl="1" indent="-457200" fontAlgn="base">
                <a:lnSpc>
                  <a:spcPct val="20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</a:t>
              </a:r>
              <a:r>
                <a:rPr lang="ko-KR" altLang="en-US" sz="1600" dirty="0" err="1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실인원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15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명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/ 12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명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(125%)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달성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.</a:t>
              </a:r>
              <a:endParaRPr lang="en-US" altLang="ko-KR" sz="14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  <a:p>
              <a:pPr lvl="1" indent="-457200" fontAlgn="base">
                <a:lnSpc>
                  <a:spcPct val="20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▶연인원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360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명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/ 395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명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(91.14%)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달성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.</a:t>
              </a:r>
            </a:p>
            <a:p>
              <a:pPr lvl="1" indent="-457200" fontAlgn="base">
                <a:lnSpc>
                  <a:spcPct val="20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▶만족도 설문조사 결과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98.26%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만족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.</a:t>
              </a:r>
            </a:p>
            <a:p>
              <a:pPr lvl="1" indent="-457200" fontAlgn="base">
                <a:lnSpc>
                  <a:spcPct val="200000"/>
                </a:lnSpc>
              </a:pP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▶연간 프로그램 참여기회 제공 대비 참여율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82%</a:t>
              </a:r>
              <a:endParaRPr lang="en-US" altLang="ko-KR" sz="14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  <a:p>
              <a:pPr lvl="1" indent="-457200" fontAlgn="base">
                <a:lnSpc>
                  <a:spcPct val="20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 기타 사항</a:t>
              </a:r>
              <a:endPara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  <a:p>
              <a:pPr lvl="1" indent="-457200" fontAlgn="base">
                <a:lnSpc>
                  <a:spcPct val="200000"/>
                </a:lnSpc>
              </a:pPr>
              <a:r>
                <a:rPr lang="en-US" altLang="ko-KR" sz="1600" dirty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     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운동지도 종료 후 사후관리 차원의 운동교구 전달 및 방문점검 실시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.</a:t>
              </a:r>
              <a:endParaRPr lang="en-US" altLang="ko-KR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34087" y="1899802"/>
              <a:ext cx="2185685" cy="2140862"/>
            </a:xfrm>
            <a:prstGeom prst="rect">
              <a:avLst/>
            </a:prstGeom>
            <a:gradFill flip="none" rotWithShape="1">
              <a:gsLst>
                <a:gs pos="53000">
                  <a:schemeClr val="accent4">
                    <a:lumMod val="0"/>
                    <a:lumOff val="100000"/>
                  </a:schemeClr>
                </a:gs>
                <a:gs pos="100000">
                  <a:srgbClr val="FEF3E6"/>
                </a:gs>
              </a:gsLst>
              <a:path path="rect">
                <a:fillToRect r="100000" b="100000"/>
              </a:path>
              <a:tileRect l="-100000" t="-100000"/>
            </a:gradFill>
            <a:ln w="6350">
              <a:solidFill>
                <a:srgbClr val="FFFCFA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1">
              <a:normAutofit/>
            </a:bodyPr>
            <a:lstStyle/>
            <a:p>
              <a:pPr algn="ctr" fontAlgn="base" latinLnBrk="0">
                <a:lnSpc>
                  <a:spcPct val="150000"/>
                </a:lnSpc>
              </a:pPr>
              <a:r>
                <a:rPr lang="ko-KR" altLang="en-US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운영결과</a:t>
              </a:r>
              <a:endParaRPr lang="en-US" altLang="ko-KR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34087" y="1248556"/>
              <a:ext cx="8482838" cy="4763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프로그램 운영결과</a:t>
              </a:r>
              <a:endParaRPr lang="ko-KR" altLang="en-US" sz="20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>
          <a:xfrm>
            <a:off x="17502" y="86686"/>
            <a:ext cx="7290802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재가시각장애인 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 err="1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건강멘토링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6840252" y="6381328"/>
            <a:ext cx="2268252" cy="46166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  <a:defRPr lang="ko-KR" altLang="en-US"/>
            </a:pPr>
            <a:r>
              <a:rPr lang="ko-KR" altLang="en-US" sz="2400" dirty="0" err="1">
                <a:solidFill>
                  <a:schemeClr val="bg1"/>
                </a:solidFill>
                <a:latin typeface="HY바다M"/>
                <a:ea typeface="HY바다M"/>
              </a:rPr>
              <a:t>스포츠여가팀</a:t>
            </a:r>
            <a:endParaRPr lang="ko-KR" altLang="en-US" sz="2400" dirty="0">
              <a:solidFill>
                <a:schemeClr val="bg1"/>
              </a:solidFill>
              <a:latin typeface="HY바다M"/>
              <a:ea typeface="HY바다M"/>
            </a:endParaRPr>
          </a:p>
        </p:txBody>
      </p:sp>
      <p:cxnSp>
        <p:nvCxnSpPr>
          <p:cNvPr id="12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230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738117"/>
              </p:ext>
            </p:extLst>
          </p:nvPr>
        </p:nvGraphicFramePr>
        <p:xfrm>
          <a:off x="287524" y="953119"/>
          <a:ext cx="8388932" cy="5176181"/>
        </p:xfrm>
        <a:graphic>
          <a:graphicData uri="http://schemas.openxmlformats.org/drawingml/2006/table">
            <a:tbl>
              <a:tblPr/>
              <a:tblGrid>
                <a:gridCol w="8388932"/>
              </a:tblGrid>
              <a:tr h="5176181">
                <a:tc>
                  <a:txBody>
                    <a:bodyPr/>
                    <a:lstStyle/>
                    <a:p>
                      <a:pPr marL="0" lvl="1" indent="0" fontAlgn="base">
                        <a:lnSpc>
                          <a:spcPct val="200000"/>
                        </a:lnSpc>
                        <a:buNone/>
                      </a:pPr>
                      <a:r>
                        <a:rPr lang="en-US" altLang="ko-KR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1. </a:t>
                      </a:r>
                      <a:r>
                        <a:rPr lang="ko-KR" altLang="en-US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운동 목표 설정 시 이용자와 상호 </a:t>
                      </a:r>
                      <a:r>
                        <a:rPr lang="ko-KR" altLang="en-US" sz="1600" dirty="0" err="1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협의하에</a:t>
                      </a:r>
                      <a:r>
                        <a:rPr lang="ko-KR" altLang="en-US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 </a:t>
                      </a:r>
                      <a:r>
                        <a:rPr lang="ko-KR" altLang="en-US" sz="1600" dirty="0" err="1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실현가능한</a:t>
                      </a:r>
                      <a:r>
                        <a:rPr lang="ko-KR" altLang="en-US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 범위 내의 목표설정으로 운동에 대한 동기부여가 강화됨</a:t>
                      </a:r>
                      <a:r>
                        <a:rPr lang="en-US" altLang="ko-KR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.</a:t>
                      </a:r>
                    </a:p>
                    <a:p>
                      <a:pPr marL="0" lvl="1" indent="0" fontAlgn="base">
                        <a:lnSpc>
                          <a:spcPct val="200000"/>
                        </a:lnSpc>
                        <a:buAutoNum type="arabicPeriod"/>
                      </a:pPr>
                      <a:endParaRPr lang="en-US" altLang="ko-KR" sz="1400" dirty="0" smtClean="0">
                        <a:solidFill>
                          <a:schemeClr val="tx2"/>
                        </a:solidFill>
                        <a:latin typeface="HY수평선B" panose="02030600000101010101" pitchFamily="18" charset="-127"/>
                        <a:ea typeface="HY수평선B" panose="02030600000101010101" pitchFamily="18" charset="-127"/>
                      </a:endParaRPr>
                    </a:p>
                    <a:p>
                      <a:pPr marL="0" lvl="1" indent="0" fontAlgn="base">
                        <a:lnSpc>
                          <a:spcPct val="200000"/>
                        </a:lnSpc>
                      </a:pPr>
                      <a:r>
                        <a:rPr lang="en-US" altLang="ko-KR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2.</a:t>
                      </a:r>
                      <a:r>
                        <a:rPr lang="en-US" altLang="ko-KR" sz="1600" baseline="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 </a:t>
                      </a:r>
                      <a:r>
                        <a:rPr lang="ko-KR" altLang="en-US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사후관리 차원의 방문점검 실시로 </a:t>
                      </a:r>
                      <a:r>
                        <a:rPr lang="ko-KR" altLang="en-US" sz="1600" dirty="0" err="1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휴식기에</a:t>
                      </a:r>
                      <a:r>
                        <a:rPr lang="ko-KR" altLang="en-US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 저하되는 체력 및 건강상태를 유지하는데 도움이 됨</a:t>
                      </a:r>
                      <a:r>
                        <a:rPr lang="en-US" altLang="ko-KR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.</a:t>
                      </a:r>
                    </a:p>
                    <a:p>
                      <a:pPr marL="0" lvl="1" indent="0" fontAlgn="base">
                        <a:lnSpc>
                          <a:spcPct val="200000"/>
                        </a:lnSpc>
                      </a:pPr>
                      <a:endParaRPr lang="en-US" altLang="ko-KR" sz="1400" dirty="0" smtClean="0">
                        <a:solidFill>
                          <a:schemeClr val="tx2"/>
                        </a:solidFill>
                        <a:latin typeface="HY수평선B" panose="02030600000101010101" pitchFamily="18" charset="-127"/>
                        <a:ea typeface="HY수평선B" panose="02030600000101010101" pitchFamily="18" charset="-127"/>
                      </a:endParaRPr>
                    </a:p>
                    <a:p>
                      <a:pPr marL="0" lvl="1" indent="0" fontAlgn="base">
                        <a:lnSpc>
                          <a:spcPct val="200000"/>
                        </a:lnSpc>
                      </a:pPr>
                      <a:r>
                        <a:rPr lang="en-US" altLang="ko-KR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3.</a:t>
                      </a:r>
                      <a:r>
                        <a:rPr lang="en-US" altLang="ko-KR" sz="1600" baseline="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 </a:t>
                      </a:r>
                      <a:r>
                        <a:rPr lang="ko-KR" altLang="en-US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개인 사정으로 중도 종결자가 발생되어 아쉬움</a:t>
                      </a:r>
                      <a:r>
                        <a:rPr lang="en-US" altLang="ko-KR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.</a:t>
                      </a:r>
                    </a:p>
                    <a:p>
                      <a:pPr marL="0" lvl="1" indent="0" fontAlgn="base">
                        <a:lnSpc>
                          <a:spcPct val="200000"/>
                        </a:lnSpc>
                      </a:pPr>
                      <a:endParaRPr lang="en-US" altLang="ko-KR" sz="1600" dirty="0" smtClean="0">
                        <a:solidFill>
                          <a:schemeClr val="tx2"/>
                        </a:solidFill>
                        <a:latin typeface="HY수평선B" panose="02030600000101010101" pitchFamily="18" charset="-127"/>
                        <a:ea typeface="HY수평선B" panose="02030600000101010101" pitchFamily="18" charset="-127"/>
                      </a:endParaRPr>
                    </a:p>
                    <a:p>
                      <a:pPr marL="0" lvl="1" indent="0" fontAlgn="base">
                        <a:lnSpc>
                          <a:spcPct val="200000"/>
                        </a:lnSpc>
                      </a:pPr>
                      <a:r>
                        <a:rPr lang="en-US" altLang="ko-KR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4.</a:t>
                      </a:r>
                      <a:r>
                        <a:rPr lang="en-US" altLang="ko-KR" sz="1600" baseline="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 </a:t>
                      </a:r>
                      <a:r>
                        <a:rPr lang="ko-KR" altLang="en-US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스스로 운동할 수 있는 방법을 제시하여 주</a:t>
                      </a:r>
                      <a:r>
                        <a:rPr lang="en-US" altLang="ko-KR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1</a:t>
                      </a:r>
                      <a:r>
                        <a:rPr lang="ko-KR" altLang="en-US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회 지도 외 개별 운동이 가능해져 능동적인 건강관리가 진행됨</a:t>
                      </a:r>
                      <a:r>
                        <a:rPr lang="en-US" altLang="ko-KR" sz="1600" dirty="0" smtClean="0">
                          <a:solidFill>
                            <a:schemeClr val="tx2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.</a:t>
                      </a:r>
                      <a:endParaRPr lang="en-US" altLang="ko-KR" sz="1600" dirty="0">
                        <a:solidFill>
                          <a:schemeClr val="tx2"/>
                        </a:solidFill>
                        <a:latin typeface="HY수평선B" panose="02030600000101010101" pitchFamily="18" charset="-127"/>
                        <a:ea typeface="HY수평선B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5" name="직선 연결선 29"/>
          <p:cNvCxnSpPr/>
          <p:nvPr/>
        </p:nvCxnSpPr>
        <p:spPr>
          <a:xfrm flipH="1">
            <a:off x="0" y="715095"/>
            <a:ext cx="9144000" cy="2360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>
          <a:xfrm>
            <a:off x="17502" y="86686"/>
            <a:ext cx="8046886" cy="57349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en-US" altLang="ko-KR" sz="28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2019</a:t>
            </a:r>
            <a:r>
              <a:rPr lang="ko-KR" altLang="en-US" sz="28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재가시각장애인 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 err="1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건강멘토링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 </a:t>
            </a:r>
            <a:r>
              <a:rPr lang="ko-KR" altLang="en-US" sz="28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총평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6840252" y="6381328"/>
            <a:ext cx="2268252" cy="46166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  <a:defRPr lang="ko-KR" altLang="en-US"/>
            </a:pPr>
            <a:r>
              <a:rPr lang="ko-KR" altLang="en-US" sz="2400" dirty="0" err="1">
                <a:solidFill>
                  <a:schemeClr val="bg1"/>
                </a:solidFill>
                <a:latin typeface="HY바다M"/>
                <a:ea typeface="HY바다M"/>
              </a:rPr>
              <a:t>스포츠여가팀</a:t>
            </a:r>
            <a:endParaRPr lang="ko-KR" altLang="en-US" sz="2400" dirty="0">
              <a:solidFill>
                <a:schemeClr val="bg1"/>
              </a:solidFill>
              <a:latin typeface="HY바다M"/>
              <a:ea typeface="HY바다M"/>
            </a:endParaRPr>
          </a:p>
        </p:txBody>
      </p:sp>
      <p:cxnSp>
        <p:nvCxnSpPr>
          <p:cNvPr id="10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84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34087" y="1248557"/>
            <a:ext cx="8482839" cy="2432472"/>
            <a:chOff x="334087" y="1248556"/>
            <a:chExt cx="8482839" cy="1663233"/>
          </a:xfrm>
        </p:grpSpPr>
        <p:sp>
          <p:nvSpPr>
            <p:cNvPr id="10" name="직사각형 9"/>
            <p:cNvSpPr/>
            <p:nvPr/>
          </p:nvSpPr>
          <p:spPr>
            <a:xfrm>
              <a:off x="3086547" y="1899803"/>
              <a:ext cx="5730379" cy="1011986"/>
            </a:xfrm>
            <a:prstGeom prst="rect">
              <a:avLst/>
            </a:prstGeom>
            <a:solidFill>
              <a:srgbClr val="F5F9FD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marL="252000" lvl="1" indent="-360000" fontAlgn="base">
                <a:lnSpc>
                  <a:spcPct val="20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건기라는 신체활동을 통해 시각장애인의 건강을 유지하고 다양한 야외활동을 통해 활력소를 얻는 기회를 갖도록 함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.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34087" y="1899803"/>
              <a:ext cx="2562578" cy="1011986"/>
            </a:xfrm>
            <a:prstGeom prst="rect">
              <a:avLst/>
            </a:prstGeom>
            <a:gradFill flip="none" rotWithShape="1">
              <a:gsLst>
                <a:gs pos="53000">
                  <a:schemeClr val="accent4">
                    <a:lumMod val="0"/>
                    <a:lumOff val="100000"/>
                  </a:schemeClr>
                </a:gs>
                <a:gs pos="100000">
                  <a:srgbClr val="FEF3E6"/>
                </a:gs>
              </a:gsLst>
              <a:path path="rect">
                <a:fillToRect r="100000" b="100000"/>
              </a:path>
              <a:tileRect l="-100000" t="-100000"/>
            </a:gradFill>
            <a:ln w="6350">
              <a:solidFill>
                <a:srgbClr val="FFFCFA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1">
              <a:normAutofit/>
            </a:bodyPr>
            <a:lstStyle/>
            <a:p>
              <a:pPr algn="ctr" fontAlgn="base" latinLnBrk="0">
                <a:lnSpc>
                  <a:spcPct val="150000"/>
                </a:lnSpc>
              </a:pPr>
              <a:r>
                <a:rPr lang="ko-KR" altLang="en-US" b="1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목적</a:t>
              </a:r>
              <a:endParaRPr lang="en-US" altLang="ko-KR" b="1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34087" y="1248556"/>
              <a:ext cx="8482838" cy="4763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프로그램 목적 및 목표</a:t>
              </a:r>
              <a:endParaRPr lang="ko-KR" altLang="en-US" sz="20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>
          <a:xfrm>
            <a:off x="17502" y="86686"/>
            <a:ext cx="7290802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건강교실 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건강걷기활동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6840252" y="6381328"/>
            <a:ext cx="2268252" cy="46166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  <a:defRPr lang="ko-KR" altLang="en-US"/>
            </a:pPr>
            <a:r>
              <a:rPr lang="ko-KR" altLang="en-US" sz="2400" dirty="0" err="1">
                <a:solidFill>
                  <a:schemeClr val="bg1"/>
                </a:solidFill>
                <a:latin typeface="HY바다M"/>
                <a:ea typeface="HY바다M"/>
              </a:rPr>
              <a:t>스포츠여가팀</a:t>
            </a:r>
            <a:endParaRPr lang="ko-KR" altLang="en-US" sz="2400" dirty="0">
              <a:solidFill>
                <a:schemeClr val="bg1"/>
              </a:solidFill>
              <a:latin typeface="HY바다M"/>
              <a:ea typeface="HY바다M"/>
            </a:endParaRPr>
          </a:p>
        </p:txBody>
      </p:sp>
      <p:cxnSp>
        <p:nvCxnSpPr>
          <p:cNvPr id="12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34087" y="3984981"/>
            <a:ext cx="2562578" cy="2090035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목표</a:t>
            </a:r>
            <a:endParaRPr lang="en-US" altLang="ko-KR" b="1" dirty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095836" y="3984981"/>
            <a:ext cx="5730379" cy="2090035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52000" lvl="1" indent="-360000" fontAlgn="base">
              <a:lnSpc>
                <a:spcPct val="200000"/>
              </a:lnSpc>
            </a:pP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▶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외출욕구가 있는 재가시각장애인에게 건강유지를 위한 걷기의 기회를 제공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(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매회 만보이상 걷기 실시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)</a:t>
            </a:r>
          </a:p>
          <a:p>
            <a:pPr marL="252000" lvl="1" indent="-360000" fontAlgn="base">
              <a:lnSpc>
                <a:spcPct val="200000"/>
              </a:lnSpc>
            </a:pPr>
            <a:r>
              <a:rPr lang="ko-KR" altLang="en-US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▶</a:t>
            </a:r>
            <a:r>
              <a:rPr lang="en-US" altLang="ko-KR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걷기활동을 통해 스트레스해소</a:t>
            </a:r>
            <a:endParaRPr lang="en-US" altLang="ko-KR" sz="1600" dirty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  <a:p>
            <a:pPr marL="252000" lvl="1" indent="-360000" fontAlgn="base">
              <a:lnSpc>
                <a:spcPct val="200000"/>
              </a:lnSpc>
            </a:pPr>
            <a:r>
              <a:rPr lang="ko-KR" altLang="en-US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▶</a:t>
            </a:r>
            <a:r>
              <a:rPr lang="en-US" altLang="ko-KR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실인원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15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명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연인원 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150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명</a:t>
            </a:r>
            <a:endParaRPr lang="en-US" altLang="ko-KR" sz="1600" dirty="0" smtClean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2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34087" y="1248556"/>
            <a:ext cx="8482839" cy="4808738"/>
            <a:chOff x="334087" y="1248556"/>
            <a:chExt cx="8482839" cy="2792108"/>
          </a:xfrm>
        </p:grpSpPr>
        <p:sp>
          <p:nvSpPr>
            <p:cNvPr id="10" name="직사각형 9"/>
            <p:cNvSpPr/>
            <p:nvPr/>
          </p:nvSpPr>
          <p:spPr>
            <a:xfrm>
              <a:off x="3086547" y="1899802"/>
              <a:ext cx="5730379" cy="2140861"/>
            </a:xfrm>
            <a:prstGeom prst="rect">
              <a:avLst/>
            </a:prstGeom>
            <a:solidFill>
              <a:srgbClr val="F5F9FD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lvl="1" indent="-457200" fontAlgn="base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▶운영기간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2019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년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3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~ 11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</a:t>
              </a:r>
              <a:endParaRPr lang="en-US" altLang="ko-KR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  <a:p>
              <a:pPr lvl="2" indent="-457200" fontAlgn="base">
                <a:lnSpc>
                  <a:spcPct val="150000"/>
                </a:lnSpc>
              </a:pP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전반기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8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회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(3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8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일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 ~ 6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21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일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)</a:t>
              </a:r>
            </a:p>
            <a:p>
              <a:pPr lvl="2" indent="-457200" fontAlgn="base">
                <a:lnSpc>
                  <a:spcPct val="150000"/>
                </a:lnSpc>
              </a:pPr>
              <a:r>
                <a:rPr lang="ko-KR" altLang="en-US" sz="1400" dirty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후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반기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6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회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(9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6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일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~ 11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 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21</a:t>
              </a:r>
              <a:r>
                <a:rPr lang="ko-KR" altLang="en-US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일</a:t>
              </a:r>
              <a:r>
                <a:rPr lang="en-US" altLang="ko-KR" sz="14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)</a:t>
              </a:r>
            </a:p>
            <a:p>
              <a:pPr lvl="1" indent="-457200" fontAlgn="base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▶운영시간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2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회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14:00~17:00,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격주 금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, 3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시간</a:t>
              </a:r>
              <a:endPara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  <a:p>
              <a:pPr lvl="1" indent="-457200" fontAlgn="base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▶장 소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고덕천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, </a:t>
              </a:r>
              <a:r>
                <a:rPr lang="ko-KR" altLang="en-US" sz="1600" dirty="0" err="1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성내천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,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올림픽공원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, </a:t>
              </a:r>
              <a:r>
                <a:rPr lang="ko-KR" altLang="en-US" sz="1600" dirty="0" err="1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서울숲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 등</a:t>
              </a:r>
              <a:endPara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  <a:p>
              <a:pPr lvl="1" indent="-457200" fontAlgn="base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▶대 상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등록시각장애인 성인 남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·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여</a:t>
              </a:r>
              <a:endParaRPr lang="en-US" altLang="ko-KR" sz="14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34087" y="1899802"/>
              <a:ext cx="2562578" cy="2140862"/>
            </a:xfrm>
            <a:prstGeom prst="rect">
              <a:avLst/>
            </a:prstGeom>
            <a:gradFill flip="none" rotWithShape="1">
              <a:gsLst>
                <a:gs pos="53000">
                  <a:schemeClr val="accent4">
                    <a:lumMod val="0"/>
                    <a:lumOff val="100000"/>
                  </a:schemeClr>
                </a:gs>
                <a:gs pos="100000">
                  <a:srgbClr val="FEF3E6"/>
                </a:gs>
              </a:gsLst>
              <a:path path="rect">
                <a:fillToRect r="100000" b="100000"/>
              </a:path>
              <a:tileRect l="-100000" t="-100000"/>
            </a:gradFill>
            <a:ln w="6350">
              <a:solidFill>
                <a:srgbClr val="FFFCFA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1">
              <a:normAutofit/>
            </a:bodyPr>
            <a:lstStyle/>
            <a:p>
              <a:pPr algn="ctr" fontAlgn="base" latinLnBrk="0">
                <a:lnSpc>
                  <a:spcPct val="150000"/>
                </a:lnSpc>
              </a:pPr>
              <a:r>
                <a:rPr lang="ko-KR" altLang="en-US" b="1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사업개요</a:t>
              </a:r>
              <a:endParaRPr lang="en-US" altLang="ko-KR" b="1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34087" y="1248556"/>
              <a:ext cx="8482838" cy="4763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프로그램 개요</a:t>
              </a:r>
              <a:endParaRPr lang="ko-KR" altLang="en-US" sz="20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>
          <a:xfrm>
            <a:off x="17502" y="86686"/>
            <a:ext cx="7290802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</a:t>
            </a:r>
            <a:r>
              <a:rPr lang="ko-KR" altLang="en-US" sz="28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건강교실 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건강걷기활동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6840252" y="6381328"/>
            <a:ext cx="2268252" cy="46166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  <a:defRPr lang="ko-KR" altLang="en-US"/>
            </a:pPr>
            <a:r>
              <a:rPr lang="ko-KR" altLang="en-US" sz="2400" dirty="0" err="1">
                <a:solidFill>
                  <a:schemeClr val="bg1"/>
                </a:solidFill>
                <a:latin typeface="HY바다M"/>
                <a:ea typeface="HY바다M"/>
              </a:rPr>
              <a:t>스포츠여가팀</a:t>
            </a:r>
            <a:endParaRPr lang="ko-KR" altLang="en-US" sz="2400" dirty="0">
              <a:solidFill>
                <a:schemeClr val="bg1"/>
              </a:solidFill>
              <a:latin typeface="HY바다M"/>
              <a:ea typeface="HY바다M"/>
            </a:endParaRPr>
          </a:p>
        </p:txBody>
      </p:sp>
      <p:cxnSp>
        <p:nvCxnSpPr>
          <p:cNvPr id="12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29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081353" y="1592796"/>
            <a:ext cx="7019925" cy="4930775"/>
            <a:chOff x="971550" y="1593850"/>
            <a:chExt cx="7019925" cy="4930775"/>
          </a:xfrm>
        </p:grpSpPr>
        <p:sp>
          <p:nvSpPr>
            <p:cNvPr id="8194" name="Rectangle 103"/>
            <p:cNvSpPr>
              <a:spLocks noChangeArrowheads="1"/>
            </p:cNvSpPr>
            <p:nvPr/>
          </p:nvSpPr>
          <p:spPr bwMode="auto">
            <a:xfrm>
              <a:off x="1835150" y="2349500"/>
              <a:ext cx="5184775" cy="3455988"/>
            </a:xfrm>
            <a:prstGeom prst="rect">
              <a:avLst/>
            </a:prstGeom>
            <a:gradFill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rgbClr val="D1D1E8"/>
                </a:gs>
                <a:gs pos="100000">
                  <a:srgbClr val="333399"/>
                </a:gs>
              </a:gsLst>
              <a:lin ang="54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ko-KR" sz="2400" dirty="0"/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008063" y="1628775"/>
              <a:ext cx="1979612" cy="1979613"/>
              <a:chOff x="158" y="2886"/>
              <a:chExt cx="1089" cy="1043"/>
            </a:xfrm>
          </p:grpSpPr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158" y="2886"/>
                <a:ext cx="1089" cy="1043"/>
                <a:chOff x="2653" y="2523"/>
                <a:chExt cx="1089" cy="1043"/>
              </a:xfrm>
            </p:grpSpPr>
            <p:sp>
              <p:nvSpPr>
                <p:cNvPr id="8245" name="Oval 21"/>
                <p:cNvSpPr>
                  <a:spLocks noChangeArrowheads="1"/>
                </p:cNvSpPr>
                <p:nvPr/>
              </p:nvSpPr>
              <p:spPr bwMode="auto">
                <a:xfrm>
                  <a:off x="2744" y="2931"/>
                  <a:ext cx="907" cy="5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EBEBEB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8246" name="Oval 22"/>
                <p:cNvSpPr>
                  <a:spLocks noChangeArrowheads="1"/>
                </p:cNvSpPr>
                <p:nvPr/>
              </p:nvSpPr>
              <p:spPr bwMode="auto">
                <a:xfrm>
                  <a:off x="2653" y="2523"/>
                  <a:ext cx="1088" cy="1043"/>
                </a:xfrm>
                <a:prstGeom prst="ellipse">
                  <a:avLst/>
                </a:prstGeom>
                <a:solidFill>
                  <a:srgbClr val="99E34F">
                    <a:alpha val="52156"/>
                  </a:srgbClr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8247" name="Oval 23"/>
                <p:cNvSpPr>
                  <a:spLocks noChangeArrowheads="1"/>
                </p:cNvSpPr>
                <p:nvPr/>
              </p:nvSpPr>
              <p:spPr bwMode="auto">
                <a:xfrm>
                  <a:off x="2699" y="3022"/>
                  <a:ext cx="997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EBEBEB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8248" name="Oval 24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089" cy="9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8249" name="Oval 25"/>
                <p:cNvSpPr>
                  <a:spLocks noChangeArrowheads="1"/>
                </p:cNvSpPr>
                <p:nvPr/>
              </p:nvSpPr>
              <p:spPr bwMode="auto">
                <a:xfrm>
                  <a:off x="2744" y="2614"/>
                  <a:ext cx="907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49001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</p:grpSp>
          <p:sp>
            <p:nvSpPr>
              <p:cNvPr id="8244" name="Rectangle 26"/>
              <p:cNvSpPr>
                <a:spLocks noChangeArrowheads="1"/>
              </p:cNvSpPr>
              <p:nvPr/>
            </p:nvSpPr>
            <p:spPr bwMode="auto">
              <a:xfrm>
                <a:off x="249" y="3022"/>
                <a:ext cx="907" cy="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CC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400" dirty="0" smtClean="0">
                    <a:solidFill>
                      <a:srgbClr val="000000"/>
                    </a:solidFill>
                    <a:latin typeface="HY울릉도B" panose="02030600000101010101" pitchFamily="18" charset="-127"/>
                    <a:ea typeface="HY울릉도B" panose="02030600000101010101" pitchFamily="18" charset="-127"/>
                  </a:rPr>
                  <a:t>홍 보</a:t>
                </a:r>
                <a:endParaRPr lang="ko-KR" altLang="en-US" sz="2400" dirty="0">
                  <a:solidFill>
                    <a:srgbClr val="000000"/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endParaRPr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6011863" y="1628775"/>
              <a:ext cx="1979612" cy="1979613"/>
              <a:chOff x="158" y="2886"/>
              <a:chExt cx="1089" cy="1043"/>
            </a:xfrm>
          </p:grpSpPr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158" y="2886"/>
                <a:ext cx="1089" cy="1043"/>
                <a:chOff x="2653" y="2523"/>
                <a:chExt cx="1089" cy="1043"/>
              </a:xfrm>
            </p:grpSpPr>
            <p:sp>
              <p:nvSpPr>
                <p:cNvPr id="8238" name="Oval 29"/>
                <p:cNvSpPr>
                  <a:spLocks noChangeArrowheads="1"/>
                </p:cNvSpPr>
                <p:nvPr/>
              </p:nvSpPr>
              <p:spPr bwMode="auto">
                <a:xfrm>
                  <a:off x="2744" y="2931"/>
                  <a:ext cx="907" cy="5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EBEBEB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8239" name="Oval 30"/>
                <p:cNvSpPr>
                  <a:spLocks noChangeArrowheads="1"/>
                </p:cNvSpPr>
                <p:nvPr/>
              </p:nvSpPr>
              <p:spPr bwMode="auto">
                <a:xfrm>
                  <a:off x="2653" y="2523"/>
                  <a:ext cx="1088" cy="1043"/>
                </a:xfrm>
                <a:prstGeom prst="ellipse">
                  <a:avLst/>
                </a:prstGeom>
                <a:solidFill>
                  <a:srgbClr val="CC3399">
                    <a:alpha val="52156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16" name="Oval 31"/>
                <p:cNvSpPr>
                  <a:spLocks noChangeArrowheads="1"/>
                </p:cNvSpPr>
                <p:nvPr/>
              </p:nvSpPr>
              <p:spPr bwMode="auto">
                <a:xfrm>
                  <a:off x="2699" y="3022"/>
                  <a:ext cx="996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gamma/>
                        <a:shade val="92157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latinLnBrk="1" hangingPunct="1">
                    <a:defRPr/>
                  </a:pPr>
                  <a:endParaRPr lang="ko-KR" altLang="en-US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8241" name="Oval 32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089" cy="9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8242" name="Oval 33"/>
                <p:cNvSpPr>
                  <a:spLocks noChangeArrowheads="1"/>
                </p:cNvSpPr>
                <p:nvPr/>
              </p:nvSpPr>
              <p:spPr bwMode="auto">
                <a:xfrm>
                  <a:off x="2744" y="2614"/>
                  <a:ext cx="907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49001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</p:grpSp>
          <p:sp>
            <p:nvSpPr>
              <p:cNvPr id="8237" name="Rectangle 34"/>
              <p:cNvSpPr>
                <a:spLocks noChangeArrowheads="1"/>
              </p:cNvSpPr>
              <p:nvPr/>
            </p:nvSpPr>
            <p:spPr bwMode="auto">
              <a:xfrm>
                <a:off x="249" y="3022"/>
                <a:ext cx="907" cy="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400" dirty="0" smtClean="0">
                    <a:latin typeface="HY울릉도B" panose="02030600000101010101" pitchFamily="18" charset="-127"/>
                    <a:ea typeface="HY울릉도B" panose="02030600000101010101" pitchFamily="18" charset="-127"/>
                  </a:rPr>
                  <a:t>접 수</a:t>
                </a:r>
                <a:endParaRPr lang="ko-KR" altLang="en-US" sz="2400" dirty="0">
                  <a:latin typeface="HY울릉도B" panose="02030600000101010101" pitchFamily="18" charset="-127"/>
                  <a:ea typeface="HY울릉도B" panose="02030600000101010101" pitchFamily="18" charset="-127"/>
                </a:endParaRPr>
              </a:p>
            </p:txBody>
          </p: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3419475" y="1593850"/>
              <a:ext cx="1979613" cy="1979613"/>
              <a:chOff x="158" y="2886"/>
              <a:chExt cx="1089" cy="1043"/>
            </a:xfrm>
          </p:grpSpPr>
          <p:grpSp>
            <p:nvGrpSpPr>
              <p:cNvPr id="8" name="Group 48"/>
              <p:cNvGrpSpPr>
                <a:grpSpLocks/>
              </p:cNvGrpSpPr>
              <p:nvPr/>
            </p:nvGrpSpPr>
            <p:grpSpPr bwMode="auto">
              <a:xfrm>
                <a:off x="158" y="2886"/>
                <a:ext cx="1089" cy="1043"/>
                <a:chOff x="2653" y="2523"/>
                <a:chExt cx="1089" cy="1043"/>
              </a:xfrm>
            </p:grpSpPr>
            <p:sp>
              <p:nvSpPr>
                <p:cNvPr id="8231" name="Oval 49"/>
                <p:cNvSpPr>
                  <a:spLocks noChangeArrowheads="1"/>
                </p:cNvSpPr>
                <p:nvPr/>
              </p:nvSpPr>
              <p:spPr bwMode="auto">
                <a:xfrm>
                  <a:off x="2744" y="2931"/>
                  <a:ext cx="907" cy="5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EBEBEB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/>
                </a:p>
              </p:txBody>
            </p:sp>
            <p:sp>
              <p:nvSpPr>
                <p:cNvPr id="8232" name="Oval 50"/>
                <p:cNvSpPr>
                  <a:spLocks noChangeArrowheads="1"/>
                </p:cNvSpPr>
                <p:nvPr/>
              </p:nvSpPr>
              <p:spPr bwMode="auto">
                <a:xfrm>
                  <a:off x="2653" y="2523"/>
                  <a:ext cx="1088" cy="1043"/>
                </a:xfrm>
                <a:prstGeom prst="ellipse">
                  <a:avLst/>
                </a:prstGeom>
                <a:solidFill>
                  <a:srgbClr val="99E34F">
                    <a:alpha val="52156"/>
                  </a:srgbClr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/>
                </a:p>
              </p:txBody>
            </p:sp>
            <p:sp>
              <p:nvSpPr>
                <p:cNvPr id="8233" name="Oval 51"/>
                <p:cNvSpPr>
                  <a:spLocks noChangeArrowheads="1"/>
                </p:cNvSpPr>
                <p:nvPr/>
              </p:nvSpPr>
              <p:spPr bwMode="auto">
                <a:xfrm>
                  <a:off x="2699" y="3022"/>
                  <a:ext cx="997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EBEBEB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/>
                </a:p>
              </p:txBody>
            </p:sp>
            <p:sp>
              <p:nvSpPr>
                <p:cNvPr id="8234" name="Oval 52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089" cy="9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/>
                </a:p>
              </p:txBody>
            </p:sp>
            <p:sp>
              <p:nvSpPr>
                <p:cNvPr id="8235" name="Oval 53"/>
                <p:cNvSpPr>
                  <a:spLocks noChangeArrowheads="1"/>
                </p:cNvSpPr>
                <p:nvPr/>
              </p:nvSpPr>
              <p:spPr bwMode="auto">
                <a:xfrm>
                  <a:off x="2744" y="2614"/>
                  <a:ext cx="907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49001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/>
                </a:p>
              </p:txBody>
            </p:sp>
          </p:grpSp>
          <p:sp>
            <p:nvSpPr>
              <p:cNvPr id="8230" name="Rectangle 54"/>
              <p:cNvSpPr>
                <a:spLocks noChangeArrowheads="1"/>
              </p:cNvSpPr>
              <p:nvPr/>
            </p:nvSpPr>
            <p:spPr bwMode="auto">
              <a:xfrm>
                <a:off x="249" y="3022"/>
                <a:ext cx="907" cy="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CC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400" dirty="0" smtClean="0">
                    <a:solidFill>
                      <a:srgbClr val="000000"/>
                    </a:solidFill>
                    <a:latin typeface="HY울릉도B" panose="02030600000101010101" pitchFamily="18" charset="-127"/>
                    <a:ea typeface="HY울릉도B" panose="02030600000101010101" pitchFamily="18" charset="-127"/>
                  </a:rPr>
                  <a:t>자원봉사자</a:t>
                </a:r>
                <a:r>
                  <a:rPr lang="en-US" altLang="ko-KR" sz="2400" dirty="0" smtClean="0">
                    <a:solidFill>
                      <a:srgbClr val="000000"/>
                    </a:solidFill>
                    <a:latin typeface="HY울릉도B" panose="02030600000101010101" pitchFamily="18" charset="-127"/>
                    <a:ea typeface="HY울릉도B" panose="02030600000101010101" pitchFamily="18" charset="-127"/>
                  </a:rPr>
                  <a:t/>
                </a:r>
                <a:br>
                  <a:rPr lang="en-US" altLang="ko-KR" sz="2400" dirty="0" smtClean="0">
                    <a:solidFill>
                      <a:srgbClr val="000000"/>
                    </a:solidFill>
                    <a:latin typeface="HY울릉도B" panose="02030600000101010101" pitchFamily="18" charset="-127"/>
                    <a:ea typeface="HY울릉도B" panose="02030600000101010101" pitchFamily="18" charset="-127"/>
                  </a:rPr>
                </a:br>
                <a:r>
                  <a:rPr lang="ko-KR" altLang="en-US" sz="2400" dirty="0" smtClean="0">
                    <a:solidFill>
                      <a:srgbClr val="000000"/>
                    </a:solidFill>
                    <a:latin typeface="HY울릉도B" panose="02030600000101010101" pitchFamily="18" charset="-127"/>
                    <a:ea typeface="HY울릉도B" panose="02030600000101010101" pitchFamily="18" charset="-127"/>
                  </a:rPr>
                  <a:t>모집</a:t>
                </a:r>
                <a:endParaRPr lang="en-US" altLang="ko-KR" sz="2400" dirty="0" smtClean="0">
                  <a:solidFill>
                    <a:srgbClr val="000000"/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endParaRPr>
              </a:p>
            </p:txBody>
          </p:sp>
        </p:grpSp>
        <p:grpSp>
          <p:nvGrpSpPr>
            <p:cNvPr id="9" name="Group 63"/>
            <p:cNvGrpSpPr>
              <a:grpSpLocks/>
            </p:cNvGrpSpPr>
            <p:nvPr/>
          </p:nvGrpSpPr>
          <p:grpSpPr bwMode="auto">
            <a:xfrm>
              <a:off x="6011863" y="4437063"/>
              <a:ext cx="1979612" cy="1979612"/>
              <a:chOff x="158" y="2886"/>
              <a:chExt cx="1089" cy="1043"/>
            </a:xfrm>
          </p:grpSpPr>
          <p:grpSp>
            <p:nvGrpSpPr>
              <p:cNvPr id="10" name="Group 64"/>
              <p:cNvGrpSpPr>
                <a:grpSpLocks/>
              </p:cNvGrpSpPr>
              <p:nvPr/>
            </p:nvGrpSpPr>
            <p:grpSpPr bwMode="auto">
              <a:xfrm>
                <a:off x="158" y="2886"/>
                <a:ext cx="1089" cy="1043"/>
                <a:chOff x="2653" y="2523"/>
                <a:chExt cx="1089" cy="1043"/>
              </a:xfrm>
            </p:grpSpPr>
            <p:sp>
              <p:nvSpPr>
                <p:cNvPr id="8224" name="Oval 65"/>
                <p:cNvSpPr>
                  <a:spLocks noChangeArrowheads="1"/>
                </p:cNvSpPr>
                <p:nvPr/>
              </p:nvSpPr>
              <p:spPr bwMode="auto">
                <a:xfrm>
                  <a:off x="2744" y="2931"/>
                  <a:ext cx="907" cy="5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EBEBEB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8225" name="Oval 66"/>
                <p:cNvSpPr>
                  <a:spLocks noChangeArrowheads="1"/>
                </p:cNvSpPr>
                <p:nvPr/>
              </p:nvSpPr>
              <p:spPr bwMode="auto">
                <a:xfrm>
                  <a:off x="2653" y="2523"/>
                  <a:ext cx="1088" cy="1043"/>
                </a:xfrm>
                <a:prstGeom prst="ellipse">
                  <a:avLst/>
                </a:prstGeom>
                <a:solidFill>
                  <a:srgbClr val="CC3399">
                    <a:alpha val="52156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32" name="Oval 67"/>
                <p:cNvSpPr>
                  <a:spLocks noChangeArrowheads="1"/>
                </p:cNvSpPr>
                <p:nvPr/>
              </p:nvSpPr>
              <p:spPr bwMode="auto">
                <a:xfrm>
                  <a:off x="2699" y="3022"/>
                  <a:ext cx="996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gamma/>
                        <a:shade val="92157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latinLnBrk="1" hangingPunct="1">
                    <a:defRPr/>
                  </a:pPr>
                  <a:endParaRPr lang="ko-KR" altLang="en-US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8227" name="Oval 68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089" cy="9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8228" name="Oval 69"/>
                <p:cNvSpPr>
                  <a:spLocks noChangeArrowheads="1"/>
                </p:cNvSpPr>
                <p:nvPr/>
              </p:nvSpPr>
              <p:spPr bwMode="auto">
                <a:xfrm>
                  <a:off x="2744" y="2614"/>
                  <a:ext cx="907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49001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</p:grpSp>
          <p:sp>
            <p:nvSpPr>
              <p:cNvPr id="8223" name="Rectangle 70"/>
              <p:cNvSpPr>
                <a:spLocks noChangeArrowheads="1"/>
              </p:cNvSpPr>
              <p:nvPr/>
            </p:nvSpPr>
            <p:spPr bwMode="auto">
              <a:xfrm>
                <a:off x="249" y="3022"/>
                <a:ext cx="907" cy="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400" dirty="0" smtClean="0">
                    <a:latin typeface="HY울릉도B" panose="02030600000101010101" pitchFamily="18" charset="-127"/>
                    <a:ea typeface="HY울릉도B" panose="02030600000101010101" pitchFamily="18" charset="-127"/>
                  </a:rPr>
                  <a:t>진 행</a:t>
                </a:r>
                <a:endParaRPr lang="ko-KR" altLang="en-US" sz="2400" dirty="0">
                  <a:latin typeface="HY울릉도B" panose="02030600000101010101" pitchFamily="18" charset="-127"/>
                  <a:ea typeface="HY울릉도B" panose="02030600000101010101" pitchFamily="18" charset="-127"/>
                </a:endParaRPr>
              </a:p>
            </p:txBody>
          </p:sp>
        </p:grp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3492500" y="4508500"/>
              <a:ext cx="1979613" cy="1979613"/>
              <a:chOff x="158" y="2886"/>
              <a:chExt cx="1089" cy="1043"/>
            </a:xfrm>
          </p:grpSpPr>
          <p:grpSp>
            <p:nvGrpSpPr>
              <p:cNvPr id="12" name="Group 72"/>
              <p:cNvGrpSpPr>
                <a:grpSpLocks/>
              </p:cNvGrpSpPr>
              <p:nvPr/>
            </p:nvGrpSpPr>
            <p:grpSpPr bwMode="auto">
              <a:xfrm>
                <a:off x="158" y="2886"/>
                <a:ext cx="1089" cy="1043"/>
                <a:chOff x="2653" y="2523"/>
                <a:chExt cx="1089" cy="1043"/>
              </a:xfrm>
            </p:grpSpPr>
            <p:sp>
              <p:nvSpPr>
                <p:cNvPr id="8217" name="Oval 73"/>
                <p:cNvSpPr>
                  <a:spLocks noChangeArrowheads="1"/>
                </p:cNvSpPr>
                <p:nvPr/>
              </p:nvSpPr>
              <p:spPr bwMode="auto">
                <a:xfrm>
                  <a:off x="2744" y="2931"/>
                  <a:ext cx="907" cy="5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EBEBEB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8218" name="Oval 74"/>
                <p:cNvSpPr>
                  <a:spLocks noChangeArrowheads="1"/>
                </p:cNvSpPr>
                <p:nvPr/>
              </p:nvSpPr>
              <p:spPr bwMode="auto">
                <a:xfrm>
                  <a:off x="2653" y="2523"/>
                  <a:ext cx="1088" cy="1043"/>
                </a:xfrm>
                <a:prstGeom prst="ellipse">
                  <a:avLst/>
                </a:prstGeom>
                <a:solidFill>
                  <a:srgbClr val="99E34F">
                    <a:alpha val="52156"/>
                  </a:srgbClr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8219" name="Oval 75"/>
                <p:cNvSpPr>
                  <a:spLocks noChangeArrowheads="1"/>
                </p:cNvSpPr>
                <p:nvPr/>
              </p:nvSpPr>
              <p:spPr bwMode="auto">
                <a:xfrm>
                  <a:off x="2699" y="3022"/>
                  <a:ext cx="997" cy="18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EBEBEB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8220" name="Oval 76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089" cy="9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  <p:sp>
              <p:nvSpPr>
                <p:cNvPr id="8221" name="Oval 77"/>
                <p:cNvSpPr>
                  <a:spLocks noChangeArrowheads="1"/>
                </p:cNvSpPr>
                <p:nvPr/>
              </p:nvSpPr>
              <p:spPr bwMode="auto">
                <a:xfrm>
                  <a:off x="2744" y="2614"/>
                  <a:ext cx="907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49001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>
                    <a:latin typeface="HY울릉도B" panose="02030600000101010101" pitchFamily="18" charset="-127"/>
                    <a:ea typeface="HY울릉도B" panose="02030600000101010101" pitchFamily="18" charset="-127"/>
                  </a:endParaRPr>
                </a:p>
              </p:txBody>
            </p:sp>
          </p:grpSp>
          <p:sp>
            <p:nvSpPr>
              <p:cNvPr id="8216" name="Rectangle 78"/>
              <p:cNvSpPr>
                <a:spLocks noChangeArrowheads="1"/>
              </p:cNvSpPr>
              <p:nvPr/>
            </p:nvSpPr>
            <p:spPr bwMode="auto">
              <a:xfrm>
                <a:off x="249" y="3022"/>
                <a:ext cx="907" cy="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CCCC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400" dirty="0" smtClean="0">
                    <a:solidFill>
                      <a:srgbClr val="000000"/>
                    </a:solidFill>
                    <a:latin typeface="HY울릉도B" panose="02030600000101010101" pitchFamily="18" charset="-127"/>
                    <a:ea typeface="HY울릉도B" panose="02030600000101010101" pitchFamily="18" charset="-127"/>
                  </a:rPr>
                  <a:t>간담회</a:t>
                </a:r>
                <a:endParaRPr lang="en-US" altLang="ko-KR" sz="2400" dirty="0" smtClean="0">
                  <a:solidFill>
                    <a:srgbClr val="000000"/>
                  </a:solidFill>
                  <a:latin typeface="HY울릉도B" panose="02030600000101010101" pitchFamily="18" charset="-127"/>
                  <a:ea typeface="HY울릉도B" panose="02030600000101010101" pitchFamily="18" charset="-127"/>
                </a:endParaRPr>
              </a:p>
            </p:txBody>
          </p:sp>
        </p:grpSp>
        <p:grpSp>
          <p:nvGrpSpPr>
            <p:cNvPr id="13" name="Group 87"/>
            <p:cNvGrpSpPr>
              <a:grpSpLocks/>
            </p:cNvGrpSpPr>
            <p:nvPr/>
          </p:nvGrpSpPr>
          <p:grpSpPr bwMode="auto">
            <a:xfrm>
              <a:off x="971550" y="4473575"/>
              <a:ext cx="1979613" cy="1979613"/>
              <a:chOff x="158" y="2886"/>
              <a:chExt cx="1089" cy="1043"/>
            </a:xfrm>
          </p:grpSpPr>
          <p:grpSp>
            <p:nvGrpSpPr>
              <p:cNvPr id="14" name="Group 88"/>
              <p:cNvGrpSpPr>
                <a:grpSpLocks/>
              </p:cNvGrpSpPr>
              <p:nvPr/>
            </p:nvGrpSpPr>
            <p:grpSpPr bwMode="auto">
              <a:xfrm>
                <a:off x="158" y="2886"/>
                <a:ext cx="1089" cy="1043"/>
                <a:chOff x="2653" y="2523"/>
                <a:chExt cx="1089" cy="1043"/>
              </a:xfrm>
            </p:grpSpPr>
            <p:sp>
              <p:nvSpPr>
                <p:cNvPr id="8210" name="Oval 89"/>
                <p:cNvSpPr>
                  <a:spLocks noChangeArrowheads="1"/>
                </p:cNvSpPr>
                <p:nvPr/>
              </p:nvSpPr>
              <p:spPr bwMode="auto">
                <a:xfrm>
                  <a:off x="2744" y="2931"/>
                  <a:ext cx="907" cy="59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EBEBEB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/>
                </a:p>
              </p:txBody>
            </p:sp>
            <p:sp>
              <p:nvSpPr>
                <p:cNvPr id="8211" name="Oval 90"/>
                <p:cNvSpPr>
                  <a:spLocks noChangeArrowheads="1"/>
                </p:cNvSpPr>
                <p:nvPr/>
              </p:nvSpPr>
              <p:spPr bwMode="auto">
                <a:xfrm>
                  <a:off x="2653" y="2523"/>
                  <a:ext cx="1088" cy="1043"/>
                </a:xfrm>
                <a:prstGeom prst="ellipse">
                  <a:avLst/>
                </a:prstGeom>
                <a:solidFill>
                  <a:srgbClr val="CC3399">
                    <a:alpha val="52156"/>
                  </a:srgb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/>
                </a:p>
              </p:txBody>
            </p:sp>
            <p:sp>
              <p:nvSpPr>
                <p:cNvPr id="48" name="Oval 91"/>
                <p:cNvSpPr>
                  <a:spLocks noChangeArrowheads="1"/>
                </p:cNvSpPr>
                <p:nvPr/>
              </p:nvSpPr>
              <p:spPr bwMode="auto">
                <a:xfrm>
                  <a:off x="2699" y="3022"/>
                  <a:ext cx="996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schemeClr val="bg1">
                        <a:gamma/>
                        <a:shade val="92157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latinLnBrk="1" hangingPunct="1">
                    <a:defRPr/>
                  </a:pPr>
                  <a:endParaRPr lang="ko-KR" altLang="en-US"/>
                </a:p>
              </p:txBody>
            </p:sp>
            <p:sp>
              <p:nvSpPr>
                <p:cNvPr id="8213" name="Oval 92"/>
                <p:cNvSpPr>
                  <a:spLocks noChangeArrowheads="1"/>
                </p:cNvSpPr>
                <p:nvPr/>
              </p:nvSpPr>
              <p:spPr bwMode="auto">
                <a:xfrm>
                  <a:off x="2653" y="2568"/>
                  <a:ext cx="1089" cy="9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/>
                </a:p>
              </p:txBody>
            </p:sp>
            <p:sp>
              <p:nvSpPr>
                <p:cNvPr id="8214" name="Oval 93"/>
                <p:cNvSpPr>
                  <a:spLocks noChangeArrowheads="1"/>
                </p:cNvSpPr>
                <p:nvPr/>
              </p:nvSpPr>
              <p:spPr bwMode="auto">
                <a:xfrm>
                  <a:off x="2744" y="2614"/>
                  <a:ext cx="907" cy="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49001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ko-KR" altLang="en-US" sz="1800"/>
                </a:p>
              </p:txBody>
            </p:sp>
          </p:grpSp>
          <p:sp>
            <p:nvSpPr>
              <p:cNvPr id="8209" name="Rectangle 94"/>
              <p:cNvSpPr>
                <a:spLocks noChangeArrowheads="1"/>
              </p:cNvSpPr>
              <p:nvPr/>
            </p:nvSpPr>
            <p:spPr bwMode="auto">
              <a:xfrm>
                <a:off x="249" y="3022"/>
                <a:ext cx="907" cy="6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ko-KR" altLang="en-US" sz="2400" dirty="0">
                    <a:latin typeface="HY울릉도B" panose="02030600000101010101" pitchFamily="18" charset="-127"/>
                    <a:ea typeface="HY울릉도B" panose="02030600000101010101" pitchFamily="18" charset="-127"/>
                  </a:rPr>
                  <a:t>평가 및 </a:t>
                </a:r>
                <a:r>
                  <a:rPr lang="ko-KR" altLang="en-US" sz="2400" dirty="0" smtClean="0">
                    <a:latin typeface="HY울릉도B" panose="02030600000101010101" pitchFamily="18" charset="-127"/>
                    <a:ea typeface="HY울릉도B" panose="02030600000101010101" pitchFamily="18" charset="-127"/>
                  </a:rPr>
                  <a:t>종료</a:t>
                </a:r>
                <a:endParaRPr lang="ko-KR" altLang="en-US" sz="2400" dirty="0">
                  <a:latin typeface="HY울릉도B" panose="02030600000101010101" pitchFamily="18" charset="-127"/>
                  <a:ea typeface="HY울릉도B" panose="02030600000101010101" pitchFamily="18" charset="-127"/>
                </a:endParaRPr>
              </a:p>
            </p:txBody>
          </p:sp>
        </p:grpSp>
        <p:sp>
          <p:nvSpPr>
            <p:cNvPr id="8202" name="AutoShape 45"/>
            <p:cNvSpPr>
              <a:spLocks noChangeArrowheads="1"/>
            </p:cNvSpPr>
            <p:nvPr/>
          </p:nvSpPr>
          <p:spPr bwMode="auto">
            <a:xfrm>
              <a:off x="3059113" y="1647825"/>
              <a:ext cx="333375" cy="1511300"/>
            </a:xfrm>
            <a:prstGeom prst="rightArrow">
              <a:avLst>
                <a:gd name="adj1" fmla="val 48528"/>
                <a:gd name="adj2" fmla="val 46690"/>
              </a:avLst>
            </a:prstGeom>
            <a:gradFill rotWithShape="1">
              <a:gsLst>
                <a:gs pos="0">
                  <a:srgbClr val="003300"/>
                </a:gs>
                <a:gs pos="50000">
                  <a:srgbClr val="FFFFFF"/>
                </a:gs>
                <a:gs pos="100000">
                  <a:srgbClr val="003300"/>
                </a:gs>
              </a:gsLst>
              <a:lin ang="5400000" scaled="1"/>
            </a:gra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/>
            </a:p>
          </p:txBody>
        </p:sp>
        <p:sp>
          <p:nvSpPr>
            <p:cNvPr id="8203" name="AutoShape 49"/>
            <p:cNvSpPr>
              <a:spLocks noChangeArrowheads="1"/>
            </p:cNvSpPr>
            <p:nvPr/>
          </p:nvSpPr>
          <p:spPr bwMode="auto">
            <a:xfrm rot="5400000">
              <a:off x="6767513" y="3322638"/>
              <a:ext cx="577850" cy="1511300"/>
            </a:xfrm>
            <a:prstGeom prst="rightArrow">
              <a:avLst>
                <a:gd name="adj1" fmla="val 48528"/>
                <a:gd name="adj2" fmla="val 46690"/>
              </a:avLst>
            </a:prstGeom>
            <a:gradFill rotWithShape="1">
              <a:gsLst>
                <a:gs pos="0">
                  <a:srgbClr val="003300"/>
                </a:gs>
                <a:gs pos="50000">
                  <a:srgbClr val="FFFFFF"/>
                </a:gs>
                <a:gs pos="100000">
                  <a:srgbClr val="003300"/>
                </a:gs>
              </a:gsLst>
              <a:lin ang="5400000" scaled="1"/>
            </a:gra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/>
            </a:p>
          </p:txBody>
        </p:sp>
        <p:sp>
          <p:nvSpPr>
            <p:cNvPr id="8204" name="AutoShape 48"/>
            <p:cNvSpPr>
              <a:spLocks noChangeArrowheads="1"/>
            </p:cNvSpPr>
            <p:nvPr/>
          </p:nvSpPr>
          <p:spPr bwMode="auto">
            <a:xfrm rot="10800000">
              <a:off x="3059113" y="5013325"/>
              <a:ext cx="360362" cy="1511300"/>
            </a:xfrm>
            <a:prstGeom prst="rightArrow">
              <a:avLst>
                <a:gd name="adj1" fmla="val 48528"/>
                <a:gd name="adj2" fmla="val 46690"/>
              </a:avLst>
            </a:prstGeom>
            <a:gradFill rotWithShape="1">
              <a:gsLst>
                <a:gs pos="0">
                  <a:srgbClr val="003300"/>
                </a:gs>
                <a:gs pos="50000">
                  <a:srgbClr val="FFFFFF"/>
                </a:gs>
                <a:gs pos="100000">
                  <a:srgbClr val="003300"/>
                </a:gs>
              </a:gsLst>
              <a:lin ang="5400000" scaled="1"/>
            </a:gra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/>
            </a:p>
          </p:txBody>
        </p:sp>
        <p:sp>
          <p:nvSpPr>
            <p:cNvPr id="8205" name="AutoShape 48"/>
            <p:cNvSpPr>
              <a:spLocks noChangeArrowheads="1"/>
            </p:cNvSpPr>
            <p:nvPr/>
          </p:nvSpPr>
          <p:spPr bwMode="auto">
            <a:xfrm rot="10800000">
              <a:off x="5580063" y="5013325"/>
              <a:ext cx="358775" cy="1511300"/>
            </a:xfrm>
            <a:prstGeom prst="rightArrow">
              <a:avLst>
                <a:gd name="adj1" fmla="val 48528"/>
                <a:gd name="adj2" fmla="val 46690"/>
              </a:avLst>
            </a:prstGeom>
            <a:gradFill rotWithShape="1">
              <a:gsLst>
                <a:gs pos="0">
                  <a:srgbClr val="003300"/>
                </a:gs>
                <a:gs pos="50000">
                  <a:srgbClr val="FFFFFF"/>
                </a:gs>
                <a:gs pos="100000">
                  <a:srgbClr val="003300"/>
                </a:gs>
              </a:gsLst>
              <a:lin ang="5400000" scaled="1"/>
            </a:gra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/>
            </a:p>
          </p:txBody>
        </p:sp>
        <p:sp>
          <p:nvSpPr>
            <p:cNvPr id="8206" name="AutoShape 45"/>
            <p:cNvSpPr>
              <a:spLocks noChangeArrowheads="1"/>
            </p:cNvSpPr>
            <p:nvPr/>
          </p:nvSpPr>
          <p:spPr bwMode="auto">
            <a:xfrm>
              <a:off x="5535613" y="1628775"/>
              <a:ext cx="331787" cy="1511300"/>
            </a:xfrm>
            <a:prstGeom prst="rightArrow">
              <a:avLst>
                <a:gd name="adj1" fmla="val 48528"/>
                <a:gd name="adj2" fmla="val 46690"/>
              </a:avLst>
            </a:prstGeom>
            <a:gradFill rotWithShape="1">
              <a:gsLst>
                <a:gs pos="0">
                  <a:srgbClr val="003300"/>
                </a:gs>
                <a:gs pos="50000">
                  <a:srgbClr val="FFFFFF"/>
                </a:gs>
                <a:gs pos="100000">
                  <a:srgbClr val="003300"/>
                </a:gs>
              </a:gsLst>
              <a:lin ang="5400000" scaled="1"/>
            </a:gra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ko-KR" altLang="en-US" sz="1800"/>
            </a:p>
          </p:txBody>
        </p:sp>
      </p:grpSp>
      <p:sp>
        <p:nvSpPr>
          <p:cNvPr id="57" name="Text Box 4"/>
          <p:cNvSpPr txBox="1">
            <a:spLocks noChangeArrowheads="1"/>
          </p:cNvSpPr>
          <p:nvPr/>
        </p:nvSpPr>
        <p:spPr>
          <a:xfrm>
            <a:off x="17502" y="86686"/>
            <a:ext cx="7290802" cy="57349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건강교실 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건강걷기활동</a:t>
            </a:r>
            <a:r>
              <a:rPr lang="en-US" altLang="ko-KR" sz="28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026456" y="1016732"/>
            <a:ext cx="3129720" cy="423936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1600" dirty="0" err="1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프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로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그 램   운 영 과 정</a:t>
            </a:r>
            <a:endParaRPr lang="en-US" altLang="ko-KR" sz="1600" dirty="0" smtClean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01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34087" y="1248556"/>
            <a:ext cx="8482838" cy="4808738"/>
            <a:chOff x="334087" y="1248556"/>
            <a:chExt cx="8482838" cy="2792108"/>
          </a:xfrm>
        </p:grpSpPr>
        <p:sp>
          <p:nvSpPr>
            <p:cNvPr id="10" name="직사각형 9"/>
            <p:cNvSpPr/>
            <p:nvPr/>
          </p:nvSpPr>
          <p:spPr>
            <a:xfrm>
              <a:off x="3081992" y="1899802"/>
              <a:ext cx="5730379" cy="447550"/>
            </a:xfrm>
            <a:prstGeom prst="rect">
              <a:avLst/>
            </a:prstGeom>
            <a:solidFill>
              <a:srgbClr val="F5F9FD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lvl="1" indent="-457200" fontAlgn="base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 총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14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회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(3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~11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)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운영</a:t>
              </a:r>
              <a:endPara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  <a:p>
              <a:pPr lvl="1" indent="-457200" fontAlgn="base"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 상반기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8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회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(3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~6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) /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하반기</a:t>
              </a:r>
              <a:r>
                <a:rPr lang="en-US" altLang="ko-KR" sz="1600" dirty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6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회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(9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~11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)</a:t>
              </a:r>
              <a:endParaRPr lang="en-US" altLang="ko-KR" sz="1600" b="1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34087" y="1899802"/>
              <a:ext cx="2562578" cy="2140862"/>
            </a:xfrm>
            <a:prstGeom prst="rect">
              <a:avLst/>
            </a:prstGeom>
            <a:gradFill flip="none" rotWithShape="1">
              <a:gsLst>
                <a:gs pos="53000">
                  <a:schemeClr val="accent4">
                    <a:lumMod val="0"/>
                    <a:lumOff val="100000"/>
                  </a:schemeClr>
                </a:gs>
                <a:gs pos="100000">
                  <a:srgbClr val="FEF3E6"/>
                </a:gs>
              </a:gsLst>
              <a:path path="rect">
                <a:fillToRect r="100000" b="100000"/>
              </a:path>
              <a:tileRect l="-100000" t="-100000"/>
            </a:gradFill>
            <a:ln w="6350">
              <a:solidFill>
                <a:srgbClr val="FFFCFA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1">
              <a:normAutofit/>
            </a:bodyPr>
            <a:lstStyle/>
            <a:p>
              <a:pPr algn="ctr" fontAlgn="base" latinLnBrk="0">
                <a:lnSpc>
                  <a:spcPct val="150000"/>
                </a:lnSpc>
              </a:pPr>
              <a:r>
                <a:rPr lang="ko-KR" altLang="en-US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프로그램 운영결과</a:t>
              </a:r>
              <a:endParaRPr lang="en-US" altLang="ko-KR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34087" y="1248556"/>
              <a:ext cx="8482838" cy="4763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프로그램 운영결과</a:t>
              </a:r>
              <a:endParaRPr lang="ko-KR" altLang="en-US" sz="20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>
          <a:xfrm>
            <a:off x="17502" y="86686"/>
            <a:ext cx="7290802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건강교실 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건강걷기활동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6840252" y="6381328"/>
            <a:ext cx="2268252" cy="46166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  <a:defRPr lang="ko-KR" altLang="en-US"/>
            </a:pPr>
            <a:r>
              <a:rPr lang="ko-KR" altLang="en-US" sz="2400" dirty="0" err="1">
                <a:solidFill>
                  <a:schemeClr val="bg1"/>
                </a:solidFill>
                <a:latin typeface="HY바다M"/>
                <a:ea typeface="HY바다M"/>
              </a:rPr>
              <a:t>스포츠여가팀</a:t>
            </a:r>
            <a:endParaRPr lang="ko-KR" altLang="en-US" sz="2400" dirty="0">
              <a:solidFill>
                <a:schemeClr val="bg1"/>
              </a:solidFill>
              <a:latin typeface="HY바다M"/>
              <a:ea typeface="HY바다M"/>
            </a:endParaRPr>
          </a:p>
        </p:txBody>
      </p:sp>
      <p:cxnSp>
        <p:nvCxnSpPr>
          <p:cNvPr id="12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074227" y="3329631"/>
            <a:ext cx="5730379" cy="770798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1" indent="-457200" fontAlgn="base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인원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: </a:t>
            </a:r>
            <a:r>
              <a:rPr lang="ko-KR" altLang="en-US" sz="1600" dirty="0" err="1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실인원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19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명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(126%),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연인원 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150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명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(100%)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3081993" y="4293096"/>
            <a:ext cx="5730379" cy="770798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52000" lvl="1" indent="-360000" fontAlgn="base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건강걷기활동의 기회제공에 대하여 대부분의 이용자들은 만족하여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사업프로그램에 맞게 운영하였다고 볼 수 있음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.</a:t>
            </a:r>
            <a:endParaRPr lang="en-US" altLang="ko-KR" sz="1600" dirty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8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2073384" y="2427636"/>
            <a:ext cx="6585900" cy="1253391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건강유지를 위한 걷기의 기회 제공</a:t>
            </a:r>
            <a:endParaRPr lang="en-US" altLang="ko-KR" sz="1400" b="1" dirty="0">
              <a:solidFill>
                <a:srgbClr val="000000"/>
              </a:solidFill>
              <a:latin typeface="HY수평선B" panose="02030600000101010101" pitchFamily="18" charset="-127"/>
              <a:ea typeface="HY수평선B" panose="02030600000101010101" pitchFamily="18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고덕천</a:t>
            </a:r>
            <a:r>
              <a:rPr lang="en-US" altLang="ko-KR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, </a:t>
            </a:r>
            <a:r>
              <a:rPr lang="ko-KR" altLang="en-US" sz="1400" dirty="0" err="1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성내천</a:t>
            </a:r>
            <a:r>
              <a:rPr lang="en-US" altLang="ko-KR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올림픽공원</a:t>
            </a:r>
            <a:r>
              <a:rPr lang="en-US" altLang="ko-KR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, </a:t>
            </a:r>
            <a:r>
              <a:rPr lang="ko-KR" altLang="en-US" sz="1400" dirty="0" err="1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서울숲</a:t>
            </a:r>
            <a:r>
              <a:rPr lang="en-US" altLang="ko-KR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어린이대공원을 이용하여 이용자들에게 건강유지를 위한 걷기 기회를 제공</a:t>
            </a:r>
            <a:r>
              <a:rPr lang="en-US" altLang="ko-KR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만족도 조사결과 </a:t>
            </a:r>
            <a:r>
              <a:rPr lang="en-US" altLang="ko-KR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“</a:t>
            </a:r>
            <a:r>
              <a:rPr lang="ko-KR" altLang="en-US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그렇다</a:t>
            </a:r>
            <a:r>
              <a:rPr lang="en-US" altLang="ko-KR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”</a:t>
            </a:r>
            <a:r>
              <a:rPr lang="ko-KR" altLang="en-US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 응답 </a:t>
            </a:r>
            <a:r>
              <a:rPr lang="en-US" altLang="ko-KR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100%)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1537213" y="2427638"/>
            <a:ext cx="548888" cy="4984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8" b="1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2308" b="1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" name="그룹 87"/>
          <p:cNvGrpSpPr/>
          <p:nvPr/>
        </p:nvGrpSpPr>
        <p:grpSpPr>
          <a:xfrm>
            <a:off x="251520" y="1484784"/>
            <a:ext cx="3528392" cy="710892"/>
            <a:chOff x="285749" y="2547955"/>
            <a:chExt cx="3278784" cy="669602"/>
          </a:xfrm>
          <a:solidFill>
            <a:schemeClr val="tx2"/>
          </a:solidFill>
        </p:grpSpPr>
        <p:sp>
          <p:nvSpPr>
            <p:cNvPr id="85" name="모서리가 둥근 직사각형 84"/>
            <p:cNvSpPr/>
            <p:nvPr/>
          </p:nvSpPr>
          <p:spPr>
            <a:xfrm>
              <a:off x="285750" y="2563636"/>
              <a:ext cx="3278783" cy="648000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86" name="모서리가 둥근 직사각형 4"/>
            <p:cNvSpPr/>
            <p:nvPr/>
          </p:nvSpPr>
          <p:spPr>
            <a:xfrm>
              <a:off x="285749" y="2547955"/>
              <a:ext cx="3278784" cy="669602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766" tIns="0" rIns="200766" bIns="0" numCol="1" spcCol="1270" anchor="ctr" anchorCtr="0">
              <a:noAutofit/>
            </a:bodyPr>
            <a:lstStyle/>
            <a:p>
              <a:pPr algn="ctr"/>
              <a:r>
                <a:rPr lang="ko-KR" altLang="en-US" b="1" dirty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수평선B" panose="02030600000101010101" pitchFamily="18" charset="-127"/>
                  <a:ea typeface="HY수평선B" panose="02030600000101010101" pitchFamily="18" charset="-127"/>
                  <a:cs typeface="Arial" pitchFamily="34" charset="0"/>
                </a:rPr>
                <a:t>목표 및 </a:t>
              </a:r>
              <a:r>
                <a:rPr lang="ko-KR" altLang="en-US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수평선B" panose="02030600000101010101" pitchFamily="18" charset="-127"/>
                  <a:ea typeface="HY수평선B" panose="02030600000101010101" pitchFamily="18" charset="-127"/>
                  <a:cs typeface="Arial" pitchFamily="34" charset="0"/>
                </a:rPr>
                <a:t>운영대비</a:t>
              </a:r>
              <a:endParaRPr lang="en-US" altLang="ko-KR" b="1" dirty="0" smtClean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endParaRPr>
            </a:p>
            <a:p>
              <a:pPr algn="ctr"/>
              <a:r>
                <a:rPr lang="ko-KR" altLang="en-US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수평선B" panose="02030600000101010101" pitchFamily="18" charset="-127"/>
                  <a:ea typeface="HY수평선B" panose="02030600000101010101" pitchFamily="18" charset="-127"/>
                  <a:cs typeface="Arial" pitchFamily="34" charset="0"/>
                </a:rPr>
                <a:t>달성 </a:t>
              </a:r>
              <a:r>
                <a:rPr lang="ko-KR" altLang="en-US" b="1" dirty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수평선B" panose="02030600000101010101" pitchFamily="18" charset="-127"/>
                  <a:ea typeface="HY수평선B" panose="02030600000101010101" pitchFamily="18" charset="-127"/>
                  <a:cs typeface="Arial" pitchFamily="34" charset="0"/>
                </a:rPr>
                <a:t>평가 내용</a:t>
              </a:r>
              <a:endParaRPr lang="en-US" altLang="ko-KR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endParaRPr>
            </a:p>
          </p:txBody>
        </p:sp>
      </p:grpSp>
      <p:sp>
        <p:nvSpPr>
          <p:cNvPr id="87" name="직사각형 86"/>
          <p:cNvSpPr/>
          <p:nvPr/>
        </p:nvSpPr>
        <p:spPr>
          <a:xfrm>
            <a:off x="1549930" y="3933052"/>
            <a:ext cx="549215" cy="4998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8" b="1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2308" b="1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537213" y="5327520"/>
            <a:ext cx="549215" cy="499829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8" b="1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308" b="1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그룹 63"/>
          <p:cNvGrpSpPr/>
          <p:nvPr/>
        </p:nvGrpSpPr>
        <p:grpSpPr>
          <a:xfrm>
            <a:off x="827584" y="2205828"/>
            <a:ext cx="592597" cy="3527428"/>
            <a:chOff x="490879" y="3146893"/>
            <a:chExt cx="547013" cy="1915354"/>
          </a:xfrm>
        </p:grpSpPr>
        <p:cxnSp>
          <p:nvCxnSpPr>
            <p:cNvPr id="65" name="직선 연결선 64"/>
            <p:cNvCxnSpPr/>
            <p:nvPr/>
          </p:nvCxnSpPr>
          <p:spPr>
            <a:xfrm>
              <a:off x="490879" y="3146893"/>
              <a:ext cx="0" cy="130261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 flipH="1">
              <a:off x="490879" y="4449510"/>
              <a:ext cx="29392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 flipH="1">
              <a:off x="784799" y="3424661"/>
              <a:ext cx="25309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 flipH="1" flipV="1">
              <a:off x="784799" y="5062142"/>
              <a:ext cx="240376" cy="1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784799" y="3424661"/>
              <a:ext cx="0" cy="163748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4" name="직선 연결선 73"/>
          <p:cNvCxnSpPr/>
          <p:nvPr/>
        </p:nvCxnSpPr>
        <p:spPr>
          <a:xfrm flipH="1">
            <a:off x="1145997" y="4257092"/>
            <a:ext cx="24380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 Box 4"/>
          <p:cNvSpPr txBox="1">
            <a:spLocks noChangeArrowheads="1"/>
          </p:cNvSpPr>
          <p:nvPr/>
        </p:nvSpPr>
        <p:spPr>
          <a:xfrm>
            <a:off x="17502" y="86686"/>
            <a:ext cx="7290802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건강교실 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건강걷기활동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090556" y="3933052"/>
            <a:ext cx="6585900" cy="1052564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걷기활동을 통해 스트레스 감소</a:t>
            </a:r>
            <a:endParaRPr lang="en-US" altLang="ko-KR" sz="1400" b="1" dirty="0">
              <a:solidFill>
                <a:srgbClr val="000000"/>
              </a:solidFill>
              <a:latin typeface="HY수평선B" panose="02030600000101010101" pitchFamily="18" charset="-127"/>
              <a:ea typeface="HY수평선B" panose="02030600000101010101" pitchFamily="18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걷기활동을 통해 스트레스를 해소하였다 에 대한 만족도조사결과 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“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그렇다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”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응답 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98.6%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로 조사됨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.</a:t>
            </a:r>
            <a:endParaRPr lang="en-US" altLang="ko-KR" sz="1400" dirty="0">
              <a:solidFill>
                <a:srgbClr val="000000"/>
              </a:solidFill>
              <a:latin typeface="HY수평선B" panose="02030600000101010101" pitchFamily="18" charset="-127"/>
              <a:ea typeface="HY수평선B" panose="02030600000101010101" pitchFamily="18" charset="-127"/>
              <a:cs typeface="Arial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087724" y="5301208"/>
            <a:ext cx="6585900" cy="1052564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서비스제공 목표량</a:t>
            </a:r>
            <a:endParaRPr lang="en-US" altLang="ko-KR" sz="1400" b="1" dirty="0">
              <a:solidFill>
                <a:srgbClr val="000000"/>
              </a:solidFill>
              <a:latin typeface="HY수평선B" panose="02030600000101010101" pitchFamily="18" charset="-127"/>
              <a:ea typeface="HY수평선B" panose="02030600000101010101" pitchFamily="18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참여자 </a:t>
            </a:r>
            <a:r>
              <a:rPr lang="ko-KR" altLang="en-US" sz="1400" dirty="0" err="1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실인원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19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명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(126%), 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연인원 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150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명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(100%)</a:t>
            </a:r>
          </a:p>
        </p:txBody>
      </p:sp>
    </p:spTree>
    <p:extLst>
      <p:ext uri="{BB962C8B-B14F-4D97-AF65-F5344CB8AC3E}">
        <p14:creationId xmlns:p14="http://schemas.microsoft.com/office/powerpoint/2010/main" xmlns="" val="11209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287524" y="953119"/>
          <a:ext cx="8388932" cy="5176181"/>
        </p:xfrm>
        <a:graphic>
          <a:graphicData uri="http://schemas.openxmlformats.org/drawingml/2006/table">
            <a:tbl>
              <a:tblPr/>
              <a:tblGrid>
                <a:gridCol w="8388932"/>
              </a:tblGrid>
              <a:tr h="5176181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자원봉사자 모집과정에서 지역의 물적</a:t>
                      </a:r>
                      <a:r>
                        <a:rPr lang="en-US" altLang="ko-KR" sz="1600" b="0" kern="120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600" b="0" kern="120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인적 </a:t>
                      </a:r>
                      <a:r>
                        <a:rPr lang="ko-KR" altLang="en-US" sz="1600" b="0" kern="1200" dirty="0" err="1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자원등을</a:t>
                      </a:r>
                      <a:r>
                        <a:rPr lang="ko-KR" altLang="en-US" sz="1600" b="0" kern="120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 적극 활용할 필요성이 대두됨</a:t>
                      </a:r>
                      <a:r>
                        <a:rPr lang="en-US" altLang="ko-KR" sz="1600" b="0" kern="120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.</a:t>
                      </a:r>
                    </a:p>
                    <a:p>
                      <a:pPr marL="342900" marR="0" indent="-34290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altLang="ko-KR" sz="1400" b="1" kern="1200" dirty="0" smtClean="0">
                        <a:solidFill>
                          <a:schemeClr val="tx2"/>
                        </a:solidFill>
                        <a:effectLst/>
                        <a:latin typeface="HY수평선B" panose="02030600000101010101" pitchFamily="18" charset="-127"/>
                        <a:ea typeface="HY수평선B" panose="0203060000010101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ko-KR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2. </a:t>
                      </a:r>
                      <a:r>
                        <a:rPr lang="ko-KR" alt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장애인과 비장애인이 </a:t>
                      </a:r>
                      <a:r>
                        <a:rPr lang="en-US" altLang="ko-KR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1:1</a:t>
                      </a:r>
                      <a:r>
                        <a:rPr lang="ko-KR" alt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로 짝이 돼 움직임으로써 장애인에게는 자연향유의 기회를</a:t>
                      </a:r>
                      <a:r>
                        <a:rPr lang="en-US" altLang="ko-KR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비장애인에게는 장애이해와 인식개선의 기회를 제공할 수 있었음</a:t>
                      </a:r>
                      <a:r>
                        <a:rPr lang="en-US" altLang="ko-KR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. </a:t>
                      </a:r>
                      <a:r>
                        <a:rPr lang="ko-KR" alt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지역사회자원을 적극 활용함으로써 장애인이 지역사회에 자연스럽게 동화 될 수 있는 계기를 마련함</a:t>
                      </a:r>
                      <a:r>
                        <a:rPr lang="en-US" altLang="ko-KR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.</a:t>
                      </a:r>
                      <a:r>
                        <a:rPr lang="ko-KR" alt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 </a:t>
                      </a:r>
                      <a:endParaRPr lang="en-US" altLang="ko-KR" sz="1600" b="0" kern="1200" baseline="0" dirty="0" smtClean="0">
                        <a:solidFill>
                          <a:schemeClr val="tx2"/>
                        </a:solidFill>
                        <a:effectLst/>
                        <a:latin typeface="HY수평선B" panose="02030600000101010101" pitchFamily="18" charset="-127"/>
                        <a:ea typeface="HY수평선B" panose="0203060000010101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ko-KR" sz="1600" b="0" kern="1200" baseline="0" dirty="0" smtClean="0">
                        <a:solidFill>
                          <a:schemeClr val="tx2"/>
                        </a:solidFill>
                        <a:effectLst/>
                        <a:latin typeface="HY수평선B" panose="02030600000101010101" pitchFamily="18" charset="-127"/>
                        <a:ea typeface="HY수평선B" panose="02030600000101010101" pitchFamily="18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ko-KR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3. </a:t>
                      </a:r>
                      <a:r>
                        <a:rPr lang="ko-KR" alt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장애인들에게</a:t>
                      </a:r>
                      <a:r>
                        <a:rPr lang="ko-KR" altLang="en-US" sz="105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공동체</a:t>
                      </a:r>
                      <a:r>
                        <a:rPr lang="ko-KR" altLang="en-US" sz="105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정신과</a:t>
                      </a:r>
                      <a:r>
                        <a:rPr lang="ko-KR" altLang="en-US" sz="105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 </a:t>
                      </a:r>
                      <a:r>
                        <a:rPr lang="ko-KR" alt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자신감</a:t>
                      </a:r>
                      <a:r>
                        <a:rPr lang="en-US" altLang="ko-KR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성취감을 느낄 수 있게 하고 활력을 </a:t>
                      </a:r>
                      <a:r>
                        <a:rPr lang="ko-KR" altLang="en-US" sz="1600" b="0" kern="1200" baseline="0" dirty="0" err="1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제공하였다고봄</a:t>
                      </a:r>
                      <a:r>
                        <a:rPr lang="en-US" altLang="ko-KR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.</a:t>
                      </a:r>
                      <a:endParaRPr lang="en-US" altLang="ko-KR" sz="1400" b="1" kern="1200" dirty="0" smtClean="0">
                        <a:solidFill>
                          <a:schemeClr val="tx2"/>
                        </a:solidFill>
                        <a:effectLst/>
                        <a:latin typeface="HY수평선B" panose="02030600000101010101" pitchFamily="18" charset="-127"/>
                        <a:ea typeface="HY수평선B" panose="02030600000101010101" pitchFamily="18" charset="-127"/>
                        <a:cs typeface="+mn-cs"/>
                      </a:endParaRPr>
                    </a:p>
                    <a:p>
                      <a:pPr marL="0" marR="0" indent="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b="1" kern="1200" dirty="0" smtClean="0">
                        <a:solidFill>
                          <a:schemeClr val="tx2"/>
                        </a:solidFill>
                        <a:effectLst/>
                        <a:latin typeface="HY수평선B" panose="02030600000101010101" pitchFamily="18" charset="-127"/>
                        <a:ea typeface="HY수평선B" panose="02030600000101010101" pitchFamily="18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5" name="직선 연결선 29"/>
          <p:cNvCxnSpPr/>
          <p:nvPr/>
        </p:nvCxnSpPr>
        <p:spPr>
          <a:xfrm flipH="1">
            <a:off x="0" y="715095"/>
            <a:ext cx="9144000" cy="2360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>
          <a:xfrm>
            <a:off x="17502" y="86686"/>
            <a:ext cx="8046886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en-US" altLang="ko-KR" sz="28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2019</a:t>
            </a:r>
            <a:r>
              <a:rPr lang="ko-KR" altLang="en-US" sz="28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건강교실 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건강걷기활동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 </a:t>
            </a:r>
            <a:r>
              <a:rPr lang="ko-KR" altLang="en-US" sz="28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총평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6840252" y="6381328"/>
            <a:ext cx="2268252" cy="46166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  <a:defRPr lang="ko-KR" altLang="en-US"/>
            </a:pPr>
            <a:r>
              <a:rPr lang="ko-KR" altLang="en-US" sz="2400" dirty="0" err="1">
                <a:solidFill>
                  <a:schemeClr val="bg1"/>
                </a:solidFill>
                <a:latin typeface="HY바다M"/>
                <a:ea typeface="HY바다M"/>
              </a:rPr>
              <a:t>스포츠여가팀</a:t>
            </a:r>
            <a:endParaRPr lang="ko-KR" altLang="en-US" sz="2400" dirty="0">
              <a:solidFill>
                <a:schemeClr val="bg1"/>
              </a:solidFill>
              <a:latin typeface="HY바다M"/>
              <a:ea typeface="HY바다M"/>
            </a:endParaRPr>
          </a:p>
        </p:txBody>
      </p:sp>
      <p:cxnSp>
        <p:nvCxnSpPr>
          <p:cNvPr id="10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83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34087" y="1248557"/>
            <a:ext cx="8482839" cy="1964419"/>
            <a:chOff x="334087" y="1248556"/>
            <a:chExt cx="8482839" cy="1663233"/>
          </a:xfrm>
        </p:grpSpPr>
        <p:sp>
          <p:nvSpPr>
            <p:cNvPr id="10" name="직사각형 9"/>
            <p:cNvSpPr/>
            <p:nvPr/>
          </p:nvSpPr>
          <p:spPr>
            <a:xfrm>
              <a:off x="3086547" y="1899803"/>
              <a:ext cx="5730379" cy="1011986"/>
            </a:xfrm>
            <a:prstGeom prst="rect">
              <a:avLst/>
            </a:prstGeom>
            <a:solidFill>
              <a:srgbClr val="F5F9FD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 anchorCtr="0">
              <a:noAutofit/>
            </a:bodyPr>
            <a:lstStyle/>
            <a:p>
              <a:pPr marL="252000" lvl="1" indent="-360000" fontAlgn="base">
                <a:lnSpc>
                  <a:spcPct val="20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생존수영교육을 통한 물에 대한 적응력 향상 및 자기생명 보호 능력 함양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.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34087" y="1899803"/>
              <a:ext cx="2562578" cy="1011986"/>
            </a:xfrm>
            <a:prstGeom prst="rect">
              <a:avLst/>
            </a:prstGeom>
            <a:gradFill flip="none" rotWithShape="1">
              <a:gsLst>
                <a:gs pos="53000">
                  <a:schemeClr val="accent4">
                    <a:lumMod val="0"/>
                    <a:lumOff val="100000"/>
                  </a:schemeClr>
                </a:gs>
                <a:gs pos="100000">
                  <a:srgbClr val="FEF3E6"/>
                </a:gs>
              </a:gsLst>
              <a:path path="rect">
                <a:fillToRect r="100000" b="100000"/>
              </a:path>
              <a:tileRect l="-100000" t="-100000"/>
            </a:gradFill>
            <a:ln w="6350">
              <a:solidFill>
                <a:srgbClr val="FFFCFA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1">
              <a:normAutofit/>
            </a:bodyPr>
            <a:lstStyle/>
            <a:p>
              <a:pPr algn="ctr" fontAlgn="base" latinLnBrk="0">
                <a:lnSpc>
                  <a:spcPct val="150000"/>
                </a:lnSpc>
              </a:pPr>
              <a:r>
                <a:rPr lang="ko-KR" altLang="en-US" b="1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목적</a:t>
              </a:r>
              <a:endParaRPr lang="en-US" altLang="ko-KR" b="1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34087" y="1248556"/>
              <a:ext cx="8482838" cy="4763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프로그램 목적 및 목표</a:t>
              </a:r>
              <a:endParaRPr lang="ko-KR" altLang="en-US" sz="20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>
          <a:xfrm>
            <a:off x="17502" y="86686"/>
            <a:ext cx="7290802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여성수중운동교실 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생존수영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6840252" y="6381328"/>
            <a:ext cx="2268252" cy="46166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  <a:defRPr lang="ko-KR" altLang="en-US"/>
            </a:pPr>
            <a:r>
              <a:rPr lang="ko-KR" altLang="en-US" sz="2400" dirty="0" err="1">
                <a:solidFill>
                  <a:schemeClr val="bg1"/>
                </a:solidFill>
                <a:latin typeface="HY바다M"/>
                <a:ea typeface="HY바다M"/>
              </a:rPr>
              <a:t>스포츠여가팀</a:t>
            </a:r>
            <a:endParaRPr lang="ko-KR" altLang="en-US" sz="2400" dirty="0">
              <a:solidFill>
                <a:schemeClr val="bg1"/>
              </a:solidFill>
              <a:latin typeface="HY바다M"/>
              <a:ea typeface="HY바다M"/>
            </a:endParaRPr>
          </a:p>
        </p:txBody>
      </p:sp>
      <p:cxnSp>
        <p:nvCxnSpPr>
          <p:cNvPr id="12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34087" y="3516929"/>
            <a:ext cx="2562578" cy="2558088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b="1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목표</a:t>
            </a:r>
            <a:endParaRPr lang="en-US" altLang="ko-KR" b="1" dirty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095836" y="3516927"/>
            <a:ext cx="5730379" cy="2558089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252000" lvl="1" indent="-360000" fontAlgn="base">
              <a:lnSpc>
                <a:spcPct val="200000"/>
              </a:lnSpc>
            </a:pP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▶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물에서 살아남을 수 있는 방법을 알고 있음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(3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가지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)</a:t>
            </a:r>
          </a:p>
          <a:p>
            <a:pPr marL="252000" lvl="1" indent="-360000" fontAlgn="base">
              <a:lnSpc>
                <a:spcPct val="200000"/>
              </a:lnSpc>
            </a:pPr>
            <a:r>
              <a:rPr lang="en-US" altLang="ko-KR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-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도구사용법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(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구명조끼 </a:t>
            </a:r>
            <a:r>
              <a:rPr lang="ko-KR" altLang="en-US" sz="1600" dirty="0" err="1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착용법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, PET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병 사용법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바지사용법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)</a:t>
            </a:r>
          </a:p>
          <a:p>
            <a:pPr marL="252000" lvl="1" indent="-360000" fontAlgn="base">
              <a:lnSpc>
                <a:spcPct val="200000"/>
              </a:lnSpc>
            </a:pPr>
            <a:r>
              <a:rPr lang="ko-KR" altLang="en-US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▶</a:t>
            </a:r>
            <a:r>
              <a:rPr lang="en-US" altLang="ko-KR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수중응급상황 시 대처요령을 알고 있음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(2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가지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)</a:t>
            </a:r>
          </a:p>
          <a:p>
            <a:pPr marL="252000" lvl="1" indent="-360000" fontAlgn="base">
              <a:lnSpc>
                <a:spcPct val="200000"/>
              </a:lnSpc>
            </a:pP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- </a:t>
            </a:r>
            <a:r>
              <a:rPr lang="ko-KR" altLang="en-US" sz="1600" dirty="0" err="1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익수자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발생 시 </a:t>
            </a:r>
            <a:r>
              <a:rPr lang="ko-KR" altLang="en-US" sz="1600" dirty="0" err="1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대처법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심폐소생술 익히기</a:t>
            </a:r>
            <a:endParaRPr lang="en-US" altLang="ko-KR" sz="1600" dirty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  <a:p>
            <a:pPr marL="252000" lvl="1" indent="-360000" fontAlgn="base">
              <a:lnSpc>
                <a:spcPct val="200000"/>
              </a:lnSpc>
            </a:pPr>
            <a:r>
              <a:rPr lang="ko-KR" altLang="en-US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▶</a:t>
            </a:r>
            <a:r>
              <a:rPr lang="en-US" altLang="ko-KR" sz="1600" dirty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실인원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6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명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,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연인원 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84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명</a:t>
            </a:r>
            <a:endParaRPr lang="en-US" altLang="ko-KR" sz="1600" dirty="0" smtClean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0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34087" y="1248556"/>
            <a:ext cx="8482839" cy="4808738"/>
            <a:chOff x="334087" y="1248556"/>
            <a:chExt cx="8482839" cy="2792108"/>
          </a:xfrm>
        </p:grpSpPr>
        <p:sp>
          <p:nvSpPr>
            <p:cNvPr id="10" name="직사각형 9"/>
            <p:cNvSpPr/>
            <p:nvPr/>
          </p:nvSpPr>
          <p:spPr>
            <a:xfrm>
              <a:off x="3086547" y="1899802"/>
              <a:ext cx="5730379" cy="2140861"/>
            </a:xfrm>
            <a:prstGeom prst="rect">
              <a:avLst/>
            </a:prstGeom>
            <a:solidFill>
              <a:srgbClr val="F5F9FD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lvl="1" indent="-457200" fontAlgn="base">
                <a:lnSpc>
                  <a:spcPct val="20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▶운영기간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2019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년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4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~ 9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</a:t>
              </a:r>
              <a:endParaRPr lang="en-US" altLang="ko-KR" sz="14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  <a:p>
              <a:pPr lvl="1" indent="-457200" fontAlgn="base">
                <a:lnSpc>
                  <a:spcPct val="20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▶운영시간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주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1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회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13:30~14:30(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수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), 1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시간</a:t>
              </a:r>
              <a:endPara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  <a:p>
              <a:pPr lvl="1" indent="-457200" fontAlgn="base">
                <a:lnSpc>
                  <a:spcPct val="20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▶장 소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고덕사회체육센터 수영장</a:t>
              </a:r>
              <a:endPara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  <a:p>
              <a:pPr lvl="1" indent="-457200" fontAlgn="base">
                <a:lnSpc>
                  <a:spcPct val="200000"/>
                </a:lnSpc>
              </a:pP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▶대 상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등록여성시각장애인 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6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명</a:t>
              </a:r>
              <a:endParaRPr lang="en-US" altLang="ko-KR" sz="14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34087" y="1899802"/>
              <a:ext cx="2562578" cy="2140862"/>
            </a:xfrm>
            <a:prstGeom prst="rect">
              <a:avLst/>
            </a:prstGeom>
            <a:gradFill flip="none" rotWithShape="1">
              <a:gsLst>
                <a:gs pos="53000">
                  <a:schemeClr val="accent4">
                    <a:lumMod val="0"/>
                    <a:lumOff val="100000"/>
                  </a:schemeClr>
                </a:gs>
                <a:gs pos="100000">
                  <a:srgbClr val="FEF3E6"/>
                </a:gs>
              </a:gsLst>
              <a:path path="rect">
                <a:fillToRect r="100000" b="100000"/>
              </a:path>
              <a:tileRect l="-100000" t="-100000"/>
            </a:gradFill>
            <a:ln w="6350">
              <a:solidFill>
                <a:srgbClr val="FFFCFA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1">
              <a:normAutofit/>
            </a:bodyPr>
            <a:lstStyle/>
            <a:p>
              <a:pPr algn="ctr" fontAlgn="base" latinLnBrk="0">
                <a:lnSpc>
                  <a:spcPct val="150000"/>
                </a:lnSpc>
              </a:pPr>
              <a:r>
                <a:rPr lang="ko-KR" altLang="en-US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사업개요</a:t>
              </a:r>
              <a:endParaRPr lang="en-US" altLang="ko-KR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34087" y="1248556"/>
              <a:ext cx="8482838" cy="4763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ko-KR" altLang="en-US" sz="2000" dirty="0" smtClean="0">
                  <a:solidFill>
                    <a:schemeClr val="bg1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프로그램 개요</a:t>
              </a:r>
              <a:endParaRPr lang="ko-KR" altLang="en-US" sz="200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>
          <a:xfrm>
            <a:off x="17502" y="86686"/>
            <a:ext cx="7290802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여성수중운동교실 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생존수영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6840252" y="6381328"/>
            <a:ext cx="2268252" cy="46166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  <a:defRPr lang="ko-KR" altLang="en-US"/>
            </a:pPr>
            <a:r>
              <a:rPr lang="ko-KR" altLang="en-US" sz="2400" dirty="0" err="1">
                <a:solidFill>
                  <a:schemeClr val="bg1"/>
                </a:solidFill>
                <a:latin typeface="HY바다M"/>
                <a:ea typeface="HY바다M"/>
              </a:rPr>
              <a:t>스포츠여가팀</a:t>
            </a:r>
            <a:endParaRPr lang="ko-KR" altLang="en-US" sz="2400" dirty="0">
              <a:solidFill>
                <a:schemeClr val="bg1"/>
              </a:solidFill>
              <a:latin typeface="HY바다M"/>
              <a:ea typeface="HY바다M"/>
            </a:endParaRPr>
          </a:p>
        </p:txBody>
      </p:sp>
      <p:cxnSp>
        <p:nvCxnSpPr>
          <p:cNvPr id="12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59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0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02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사업 운영 사항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9512" y="120523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b="1" dirty="0" smtClean="0"/>
              <a:t>4. </a:t>
            </a:r>
            <a:r>
              <a:rPr lang="ko-KR" altLang="en-US" b="1" dirty="0" smtClean="0"/>
              <a:t>예산집행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총 </a:t>
            </a:r>
            <a:r>
              <a:rPr lang="en-US" altLang="ko-KR" b="1" dirty="0" smtClean="0"/>
              <a:t>21, 061,080</a:t>
            </a:r>
            <a:r>
              <a:rPr lang="ko-KR" altLang="en-US" b="1" dirty="0" smtClean="0"/>
              <a:t>원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보조금 </a:t>
            </a:r>
            <a:r>
              <a:rPr lang="en-US" altLang="ko-KR" b="1" dirty="0" smtClean="0"/>
              <a:t>19,092,000</a:t>
            </a:r>
            <a:r>
              <a:rPr lang="ko-KR" altLang="en-US" b="1" dirty="0" smtClean="0"/>
              <a:t>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후원금 </a:t>
            </a:r>
            <a:r>
              <a:rPr lang="en-US" altLang="ko-KR" b="1" dirty="0" smtClean="0"/>
              <a:t>1,969,080</a:t>
            </a:r>
            <a:r>
              <a:rPr lang="ko-KR" altLang="en-US" b="1" dirty="0" smtClean="0"/>
              <a:t>원</a:t>
            </a:r>
            <a:r>
              <a:rPr lang="en-US" altLang="ko-KR" b="1" dirty="0" smtClean="0"/>
              <a:t>)</a:t>
            </a:r>
          </a:p>
          <a:p>
            <a:pPr marL="342900" indent="-342900"/>
            <a:r>
              <a:rPr lang="ko-KR" altLang="en-US" b="1" dirty="0" smtClean="0"/>
              <a:t>           </a:t>
            </a:r>
            <a:endParaRPr lang="ko-KR" altLang="en-US" dirty="0"/>
          </a:p>
        </p:txBody>
      </p:sp>
      <p:sp>
        <p:nvSpPr>
          <p:cNvPr id="9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aphicFrame>
        <p:nvGraphicFramePr>
          <p:cNvPr id="21" name="차트 20"/>
          <p:cNvGraphicFramePr/>
          <p:nvPr>
            <p:extLst>
              <p:ext uri="{D42A27DB-BD31-4B8C-83A1-F6EECF244321}">
                <p14:modId xmlns:p14="http://schemas.microsoft.com/office/powerpoint/2010/main" xmlns="" val="3316326741"/>
              </p:ext>
            </p:extLst>
          </p:nvPr>
        </p:nvGraphicFramePr>
        <p:xfrm>
          <a:off x="1475656" y="3068960"/>
          <a:ext cx="6228184" cy="349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직사각형 21"/>
          <p:cNvSpPr/>
          <p:nvPr/>
        </p:nvSpPr>
        <p:spPr>
          <a:xfrm>
            <a:off x="181105" y="1994821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b="1" dirty="0" smtClean="0"/>
              <a:t>5. </a:t>
            </a:r>
            <a:r>
              <a:rPr lang="ko-KR" altLang="en-US" b="1" dirty="0" smtClean="0"/>
              <a:t>실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연인원 목표 및 결과</a:t>
            </a:r>
            <a:endParaRPr lang="en-US" altLang="ko-KR" b="1" dirty="0" smtClean="0"/>
          </a:p>
          <a:p>
            <a:pPr marL="342900" indent="-342900"/>
            <a:r>
              <a:rPr lang="ko-KR" altLang="en-US" b="1" dirty="0" smtClean="0"/>
              <a:t>         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1914439"/>
              </p:ext>
            </p:extLst>
          </p:nvPr>
        </p:nvGraphicFramePr>
        <p:xfrm>
          <a:off x="738888" y="1718228"/>
          <a:ext cx="7704856" cy="388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>
          <a:xfrm>
            <a:off x="17502" y="86686"/>
            <a:ext cx="7290802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여성수중운동교실 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생존수영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26456" y="1016732"/>
            <a:ext cx="3129720" cy="423936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Autofit/>
          </a:bodyPr>
          <a:lstStyle/>
          <a:p>
            <a:pPr algn="ctr" fontAlgn="base" latinLnBrk="0">
              <a:lnSpc>
                <a:spcPct val="150000"/>
              </a:lnSpc>
            </a:pPr>
            <a:r>
              <a:rPr lang="ko-KR" altLang="en-US" sz="1600" dirty="0" err="1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프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1600" dirty="0" err="1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로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그 램   운 영 과 정</a:t>
            </a:r>
            <a:endParaRPr lang="en-US" altLang="ko-KR" sz="1600" dirty="0" smtClean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9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>
            <a:off x="334087" y="1248556"/>
            <a:ext cx="8482838" cy="4808738"/>
            <a:chOff x="334087" y="1248556"/>
            <a:chExt cx="8482838" cy="2792108"/>
          </a:xfrm>
        </p:grpSpPr>
        <p:sp>
          <p:nvSpPr>
            <p:cNvPr id="10" name="직사각형 9"/>
            <p:cNvSpPr/>
            <p:nvPr/>
          </p:nvSpPr>
          <p:spPr>
            <a:xfrm>
              <a:off x="3081992" y="1899802"/>
              <a:ext cx="5730379" cy="447550"/>
            </a:xfrm>
            <a:prstGeom prst="rect">
              <a:avLst/>
            </a:prstGeom>
            <a:solidFill>
              <a:srgbClr val="F5F9FD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lvl="1" indent="-457200" fontAlgn="base">
                <a:lnSpc>
                  <a:spcPct val="150000"/>
                </a:lnSpc>
              </a:pPr>
              <a:r>
                <a:rPr lang="en-US" altLang="ko-KR" sz="1600" dirty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 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운영일정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: 3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</a:t>
              </a:r>
              <a:r>
                <a:rPr lang="en-US" altLang="ko-KR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~9</a:t>
              </a:r>
              <a:r>
                <a:rPr lang="ko-KR" altLang="en-US" sz="1600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월</a:t>
              </a:r>
              <a:endPara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34087" y="1899802"/>
              <a:ext cx="2562578" cy="2140862"/>
            </a:xfrm>
            <a:prstGeom prst="rect">
              <a:avLst/>
            </a:prstGeom>
            <a:gradFill flip="none" rotWithShape="1">
              <a:gsLst>
                <a:gs pos="53000">
                  <a:schemeClr val="accent4">
                    <a:lumMod val="0"/>
                    <a:lumOff val="100000"/>
                  </a:schemeClr>
                </a:gs>
                <a:gs pos="100000">
                  <a:srgbClr val="FEF3E6"/>
                </a:gs>
              </a:gsLst>
              <a:path path="rect">
                <a:fillToRect r="100000" b="100000"/>
              </a:path>
              <a:tileRect l="-100000" t="-100000"/>
            </a:gradFill>
            <a:ln w="6350">
              <a:solidFill>
                <a:srgbClr val="FFFCFA"/>
              </a:solidFill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1">
              <a:normAutofit/>
            </a:bodyPr>
            <a:lstStyle/>
            <a:p>
              <a:pPr algn="ctr" fontAlgn="base" latinLnBrk="0">
                <a:lnSpc>
                  <a:spcPct val="150000"/>
                </a:lnSpc>
              </a:pPr>
              <a:r>
                <a:rPr lang="ko-KR" altLang="en-US" dirty="0" smtClean="0">
                  <a:solidFill>
                    <a:schemeClr val="tx2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프로그램 운영결과</a:t>
              </a:r>
              <a:endParaRPr lang="en-US" altLang="ko-KR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34087" y="1248556"/>
              <a:ext cx="8482838" cy="47631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bg1"/>
                  </a:solidFill>
                  <a:latin typeface="HY수평선B" panose="02030600000101010101" pitchFamily="18" charset="-127"/>
                  <a:ea typeface="HY수평선B" panose="02030600000101010101" pitchFamily="18" charset="-127"/>
                </a:rPr>
                <a:t>프로그램 운영결과</a:t>
              </a:r>
              <a:endParaRPr lang="ko-KR" altLang="en-US" sz="20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endParaRPr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>
          <a:xfrm>
            <a:off x="17502" y="86686"/>
            <a:ext cx="7290802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여성수중운동교실 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생존수영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6840252" y="6381328"/>
            <a:ext cx="2268252" cy="46166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  <a:defRPr lang="ko-KR" altLang="en-US"/>
            </a:pPr>
            <a:r>
              <a:rPr lang="ko-KR" altLang="en-US" sz="2400" dirty="0" err="1">
                <a:solidFill>
                  <a:schemeClr val="bg1"/>
                </a:solidFill>
                <a:latin typeface="HY바다M"/>
                <a:ea typeface="HY바다M"/>
              </a:rPr>
              <a:t>스포츠여가팀</a:t>
            </a:r>
            <a:endParaRPr lang="ko-KR" altLang="en-US" sz="2400" dirty="0">
              <a:solidFill>
                <a:schemeClr val="bg1"/>
              </a:solidFill>
              <a:latin typeface="HY바다M"/>
              <a:ea typeface="HY바다M"/>
            </a:endParaRPr>
          </a:p>
        </p:txBody>
      </p:sp>
      <p:cxnSp>
        <p:nvCxnSpPr>
          <p:cNvPr id="12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3074227" y="3329631"/>
            <a:ext cx="5730379" cy="770798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1" indent="-457200" fontAlgn="base"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추진실적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: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총 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회 진행</a:t>
            </a:r>
            <a:endParaRPr lang="en-US" altLang="ko-KR" sz="1600" dirty="0" smtClean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081993" y="4314386"/>
            <a:ext cx="5730379" cy="770798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252000" lvl="1" indent="-360000" fontAlgn="base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생존수영을 통해 물에 대한 적응력을 키우고 비상시 자기생명을 보호하는 능력 향상</a:t>
            </a:r>
            <a:r>
              <a:rPr lang="en-US" altLang="ko-KR" sz="1600" dirty="0" smtClean="0">
                <a:solidFill>
                  <a:schemeClr val="tx2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.</a:t>
            </a:r>
            <a:endParaRPr lang="en-US" altLang="ko-KR" sz="1600" dirty="0">
              <a:solidFill>
                <a:schemeClr val="tx2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0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2073384" y="2427637"/>
            <a:ext cx="6585900" cy="1052564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물에서 살아남을 수 있는 방법을 알고 있음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(3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가지 이상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)</a:t>
            </a:r>
            <a:endParaRPr lang="en-US" altLang="ko-KR" sz="1400" dirty="0">
              <a:solidFill>
                <a:srgbClr val="000000"/>
              </a:solidFill>
              <a:latin typeface="HY수평선B" panose="02030600000101010101" pitchFamily="18" charset="-127"/>
              <a:ea typeface="HY수평선B" panose="02030600000101010101" pitchFamily="18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도구사용법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(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구명조끼 </a:t>
            </a:r>
            <a:r>
              <a:rPr lang="ko-KR" altLang="en-US" sz="1400" dirty="0" err="1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착용법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, PET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병 사용법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, 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바지사용법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)</a:t>
            </a:r>
            <a:endParaRPr lang="en-US" altLang="ko-KR" sz="1400" dirty="0">
              <a:solidFill>
                <a:srgbClr val="000000"/>
              </a:solidFill>
              <a:latin typeface="HY수평선B" panose="02030600000101010101" pitchFamily="18" charset="-127"/>
              <a:ea typeface="HY수평선B" panose="02030600000101010101" pitchFamily="18" charset="-127"/>
              <a:cs typeface="Arial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537213" y="2427638"/>
            <a:ext cx="548888" cy="4984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8" b="1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2308" b="1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" name="그룹 87"/>
          <p:cNvGrpSpPr/>
          <p:nvPr/>
        </p:nvGrpSpPr>
        <p:grpSpPr>
          <a:xfrm>
            <a:off x="251520" y="1484784"/>
            <a:ext cx="3528392" cy="710892"/>
            <a:chOff x="285749" y="2547955"/>
            <a:chExt cx="3278784" cy="669602"/>
          </a:xfrm>
          <a:solidFill>
            <a:schemeClr val="tx2"/>
          </a:solidFill>
        </p:grpSpPr>
        <p:sp>
          <p:nvSpPr>
            <p:cNvPr id="85" name="모서리가 둥근 직사각형 84"/>
            <p:cNvSpPr/>
            <p:nvPr/>
          </p:nvSpPr>
          <p:spPr>
            <a:xfrm>
              <a:off x="285750" y="2563636"/>
              <a:ext cx="3278783" cy="648000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86" name="모서리가 둥근 직사각형 4"/>
            <p:cNvSpPr/>
            <p:nvPr/>
          </p:nvSpPr>
          <p:spPr>
            <a:xfrm>
              <a:off x="285749" y="2547955"/>
              <a:ext cx="3278784" cy="669602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766" tIns="0" rIns="200766" bIns="0" numCol="1" spcCol="1270" anchor="ctr" anchorCtr="0">
              <a:noAutofit/>
            </a:bodyPr>
            <a:lstStyle/>
            <a:p>
              <a:pPr algn="ctr"/>
              <a:r>
                <a:rPr lang="ko-KR" altLang="en-US" b="1" dirty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수평선B" panose="02030600000101010101" pitchFamily="18" charset="-127"/>
                  <a:ea typeface="HY수평선B" panose="02030600000101010101" pitchFamily="18" charset="-127"/>
                  <a:cs typeface="Arial" pitchFamily="34" charset="0"/>
                </a:rPr>
                <a:t>목표 및 </a:t>
              </a:r>
              <a:r>
                <a:rPr lang="ko-KR" altLang="en-US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수평선B" panose="02030600000101010101" pitchFamily="18" charset="-127"/>
                  <a:ea typeface="HY수평선B" panose="02030600000101010101" pitchFamily="18" charset="-127"/>
                  <a:cs typeface="Arial" pitchFamily="34" charset="0"/>
                </a:rPr>
                <a:t>운영대비</a:t>
              </a:r>
              <a:endParaRPr lang="en-US" altLang="ko-KR" b="1" dirty="0" smtClean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endParaRPr>
            </a:p>
            <a:p>
              <a:pPr algn="ctr"/>
              <a:r>
                <a:rPr lang="ko-KR" altLang="en-US" b="1" dirty="0" smtClean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수평선B" panose="02030600000101010101" pitchFamily="18" charset="-127"/>
                  <a:ea typeface="HY수평선B" panose="02030600000101010101" pitchFamily="18" charset="-127"/>
                  <a:cs typeface="Arial" pitchFamily="34" charset="0"/>
                </a:rPr>
                <a:t>달성 </a:t>
              </a:r>
              <a:r>
                <a:rPr lang="ko-KR" altLang="en-US" b="1" dirty="0">
                  <a:ln w="19050" cmpd="sng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수평선B" panose="02030600000101010101" pitchFamily="18" charset="-127"/>
                  <a:ea typeface="HY수평선B" panose="02030600000101010101" pitchFamily="18" charset="-127"/>
                  <a:cs typeface="Arial" pitchFamily="34" charset="0"/>
                </a:rPr>
                <a:t>평가 내용</a:t>
              </a:r>
              <a:endParaRPr lang="en-US" altLang="ko-KR" b="1" dirty="0">
                <a:ln w="19050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endParaRPr>
            </a:p>
          </p:txBody>
        </p:sp>
      </p:grpSp>
      <p:sp>
        <p:nvSpPr>
          <p:cNvPr id="87" name="직사각형 86"/>
          <p:cNvSpPr/>
          <p:nvPr/>
        </p:nvSpPr>
        <p:spPr>
          <a:xfrm>
            <a:off x="1549930" y="3933052"/>
            <a:ext cx="549215" cy="4998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8" b="1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2308" b="1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537213" y="5327520"/>
            <a:ext cx="549215" cy="499829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308" b="1" dirty="0" smtClean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308" b="1" dirty="0">
              <a:solidFill>
                <a:prstClr val="white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3" name="그룹 63"/>
          <p:cNvGrpSpPr/>
          <p:nvPr/>
        </p:nvGrpSpPr>
        <p:grpSpPr>
          <a:xfrm>
            <a:off x="827584" y="2205828"/>
            <a:ext cx="592597" cy="3527428"/>
            <a:chOff x="490879" y="3146893"/>
            <a:chExt cx="547013" cy="1915354"/>
          </a:xfrm>
        </p:grpSpPr>
        <p:cxnSp>
          <p:nvCxnSpPr>
            <p:cNvPr id="65" name="직선 연결선 64"/>
            <p:cNvCxnSpPr/>
            <p:nvPr/>
          </p:nvCxnSpPr>
          <p:spPr>
            <a:xfrm>
              <a:off x="490879" y="3146893"/>
              <a:ext cx="0" cy="1302617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 flipH="1">
              <a:off x="490879" y="4449510"/>
              <a:ext cx="29392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직선 연결선 67"/>
            <p:cNvCxnSpPr/>
            <p:nvPr/>
          </p:nvCxnSpPr>
          <p:spPr>
            <a:xfrm flipH="1">
              <a:off x="784799" y="3424661"/>
              <a:ext cx="253093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 flipH="1" flipV="1">
              <a:off x="784799" y="5062142"/>
              <a:ext cx="240376" cy="10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784799" y="3424661"/>
              <a:ext cx="0" cy="163748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4" name="직선 연결선 73"/>
          <p:cNvCxnSpPr/>
          <p:nvPr/>
        </p:nvCxnSpPr>
        <p:spPr>
          <a:xfrm flipH="1">
            <a:off x="1145997" y="4257092"/>
            <a:ext cx="24380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 Box 4"/>
          <p:cNvSpPr txBox="1">
            <a:spLocks noChangeArrowheads="1"/>
          </p:cNvSpPr>
          <p:nvPr/>
        </p:nvSpPr>
        <p:spPr>
          <a:xfrm>
            <a:off x="17502" y="86686"/>
            <a:ext cx="7290802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ko-KR" altLang="en-US" sz="2800" b="1" i="0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 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</a:t>
            </a:r>
            <a:r>
              <a:rPr lang="en-US" altLang="ko-KR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9</a:t>
            </a:r>
            <a:r>
              <a:rPr lang="ko-KR" altLang="en-US" sz="2800" b="1" i="0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여성수중운동교실 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생존수영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090556" y="3933052"/>
            <a:ext cx="6585900" cy="1052564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수중응급상황 시 대처요령을 알고 있음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(2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가지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)</a:t>
            </a:r>
            <a:endParaRPr lang="en-US" altLang="ko-KR" sz="1400" dirty="0">
              <a:solidFill>
                <a:srgbClr val="000000"/>
              </a:solidFill>
              <a:latin typeface="HY수평선B" panose="02030600000101010101" pitchFamily="18" charset="-127"/>
              <a:ea typeface="HY수평선B" panose="02030600000101010101" pitchFamily="18" charset="-127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err="1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익수자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 발생 시 </a:t>
            </a:r>
            <a:r>
              <a:rPr lang="ko-KR" altLang="en-US" sz="1400" dirty="0" err="1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대처법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 심폐소생술 익히기</a:t>
            </a:r>
            <a:endParaRPr lang="en-US" altLang="ko-KR" sz="1400" dirty="0">
              <a:solidFill>
                <a:srgbClr val="000000"/>
              </a:solidFill>
              <a:latin typeface="HY수평선B" panose="02030600000101010101" pitchFamily="18" charset="-127"/>
              <a:ea typeface="HY수평선B" panose="02030600000101010101" pitchFamily="18" charset="-127"/>
              <a:cs typeface="Arial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2087724" y="5301208"/>
            <a:ext cx="6585900" cy="1052564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r>
              <a:rPr lang="en-US" altLang="ko-KR" sz="1400" dirty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(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생존수영</a:t>
            </a:r>
            <a:r>
              <a:rPr lang="en-US" altLang="ko-KR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)</a:t>
            </a:r>
            <a:r>
              <a:rPr lang="ko-KR" altLang="en-US" sz="1400" dirty="0" smtClean="0">
                <a:solidFill>
                  <a:srgbClr val="000000"/>
                </a:solidFill>
                <a:latin typeface="HY수평선B" panose="02030600000101010101" pitchFamily="18" charset="-127"/>
                <a:ea typeface="HY수평선B" panose="02030600000101010101" pitchFamily="18" charset="-127"/>
                <a:cs typeface="Arial" pitchFamily="34" charset="0"/>
              </a:rPr>
              <a:t>물에 대한 적응력을 키우고 비상시 자기생명을 보호하는 능력 향상</a:t>
            </a:r>
            <a:endParaRPr lang="en-US" altLang="ko-KR" sz="1400" dirty="0">
              <a:solidFill>
                <a:srgbClr val="000000"/>
              </a:solidFill>
              <a:latin typeface="HY수평선B" panose="02030600000101010101" pitchFamily="18" charset="-127"/>
              <a:ea typeface="HY수평선B" panose="0203060000010101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5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287524" y="953119"/>
          <a:ext cx="8388932" cy="5176181"/>
        </p:xfrm>
        <a:graphic>
          <a:graphicData uri="http://schemas.openxmlformats.org/drawingml/2006/table">
            <a:tbl>
              <a:tblPr/>
              <a:tblGrid>
                <a:gridCol w="8388932"/>
              </a:tblGrid>
              <a:tr h="5176181">
                <a:tc>
                  <a:txBody>
                    <a:bodyPr/>
                    <a:lstStyle/>
                    <a:p>
                      <a:pPr marL="342900" marR="0" indent="-34290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600" b="0" kern="120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프로그램을 참여한 이용자 모두 물에</a:t>
                      </a:r>
                      <a:r>
                        <a:rPr lang="ko-KR" alt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 대한 공포심을 없애고</a:t>
                      </a:r>
                      <a:r>
                        <a:rPr lang="en-US" altLang="ko-KR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, </a:t>
                      </a:r>
                      <a:r>
                        <a:rPr lang="ko-KR" alt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자신감이 향상됨</a:t>
                      </a:r>
                      <a:r>
                        <a:rPr lang="en-US" altLang="ko-KR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.</a:t>
                      </a:r>
                    </a:p>
                    <a:p>
                      <a:pPr marL="342900" marR="0" indent="-34290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altLang="ko-KR" sz="1600" b="0" kern="1200" baseline="0" dirty="0" smtClean="0">
                        <a:solidFill>
                          <a:schemeClr val="tx2"/>
                        </a:solidFill>
                        <a:effectLst/>
                        <a:latin typeface="HY수평선B" panose="02030600000101010101" pitchFamily="18" charset="-127"/>
                        <a:ea typeface="HY수평선B" panose="02030600000101010101" pitchFamily="18" charset="-127"/>
                        <a:cs typeface="+mn-cs"/>
                      </a:endParaRPr>
                    </a:p>
                    <a:p>
                      <a:pPr marL="342900" marR="0" indent="-34290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응급상황에 대처하는 방법과 그 상황의 발생 원인을 알게 되므로 사고나 질병을 적극적으로 예방할 수 있는 능력을 갖게 됨</a:t>
                      </a:r>
                      <a:r>
                        <a:rPr lang="en-US" altLang="ko-KR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.</a:t>
                      </a:r>
                    </a:p>
                    <a:p>
                      <a:pPr marL="342900" marR="0" indent="-34290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altLang="ko-KR" sz="1600" b="0" kern="1200" baseline="0" dirty="0" smtClean="0">
                        <a:solidFill>
                          <a:schemeClr val="tx2"/>
                        </a:solidFill>
                        <a:effectLst/>
                        <a:latin typeface="HY수평선B" panose="02030600000101010101" pitchFamily="18" charset="-127"/>
                        <a:ea typeface="HY수평선B" panose="02030600000101010101" pitchFamily="18" charset="-127"/>
                        <a:cs typeface="+mn-cs"/>
                      </a:endParaRPr>
                    </a:p>
                    <a:p>
                      <a:pPr marL="342900" marR="0" indent="-342900" algn="l" defTabSz="914400" rtl="0" eaLnBrk="1" fontAlgn="base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일상생활에서도 안전에 대한 높은 의식을 갖게 되어 항상 자신과 다른 사람의 안전에 관심을 갖고 대비하게 됨</a:t>
                      </a:r>
                      <a:r>
                        <a:rPr lang="en-US" altLang="ko-KR" sz="1600" b="0" kern="1200" baseline="0" dirty="0" smtClean="0">
                          <a:solidFill>
                            <a:schemeClr val="tx2"/>
                          </a:solidFill>
                          <a:effectLst/>
                          <a:latin typeface="HY수평선B" panose="02030600000101010101" pitchFamily="18" charset="-127"/>
                          <a:ea typeface="HY수평선B" panose="02030600000101010101" pitchFamily="18" charset="-127"/>
                          <a:cs typeface="+mn-cs"/>
                        </a:rPr>
                        <a:t>.</a:t>
                      </a: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5" name="직선 연결선 29"/>
          <p:cNvCxnSpPr/>
          <p:nvPr/>
        </p:nvCxnSpPr>
        <p:spPr>
          <a:xfrm flipH="1">
            <a:off x="0" y="715095"/>
            <a:ext cx="9144000" cy="2360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>
          <a:xfrm>
            <a:off x="17502" y="86686"/>
            <a:ext cx="8046886" cy="65248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None/>
              <a:defRPr lang="ko-KR" altLang="en-US"/>
            </a:pPr>
            <a:r>
              <a:rPr lang="en-US" altLang="ko-KR" sz="28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2019</a:t>
            </a:r>
            <a:r>
              <a:rPr lang="ko-KR" altLang="en-US" sz="28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년 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여성수중운동교실 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&lt;</a:t>
            </a:r>
            <a:r>
              <a:rPr lang="ko-KR" altLang="en-US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생존수영</a:t>
            </a:r>
            <a:r>
              <a:rPr lang="en-US" altLang="ko-KR" sz="2800" b="1" dirty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&gt; </a:t>
            </a:r>
            <a:r>
              <a:rPr lang="ko-KR" altLang="en-US" sz="2800" b="1" dirty="0" smtClean="0">
                <a:solidFill>
                  <a:schemeClr val="bg1"/>
                </a:solidFill>
                <a:latin typeface="HY수평선B" panose="02030600000101010101" pitchFamily="18" charset="-127"/>
                <a:ea typeface="HY수평선B" panose="02030600000101010101" pitchFamily="18" charset="-127"/>
              </a:rPr>
              <a:t>총평</a:t>
            </a:r>
            <a:endParaRPr lang="ko-KR" altLang="en-US" sz="2800" b="1" i="0" dirty="0">
              <a:solidFill>
                <a:schemeClr val="bg1"/>
              </a:solidFill>
              <a:latin typeface="HY수평선B" panose="02030600000101010101" pitchFamily="18" charset="-127"/>
              <a:ea typeface="HY수평선B" panose="02030600000101010101" pitchFamily="18" charset="-127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>
          <a:xfrm>
            <a:off x="6840252" y="6381328"/>
            <a:ext cx="2268252" cy="46166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None/>
              <a:defRPr lang="ko-KR" altLang="en-US"/>
            </a:pPr>
            <a:r>
              <a:rPr lang="ko-KR" altLang="en-US" sz="2400" dirty="0" err="1">
                <a:solidFill>
                  <a:schemeClr val="bg1"/>
                </a:solidFill>
                <a:latin typeface="HY바다M"/>
                <a:ea typeface="HY바다M"/>
              </a:rPr>
              <a:t>스포츠여가팀</a:t>
            </a:r>
            <a:endParaRPr lang="ko-KR" altLang="en-US" sz="2400" dirty="0">
              <a:solidFill>
                <a:schemeClr val="bg1"/>
              </a:solidFill>
              <a:latin typeface="HY바다M"/>
              <a:ea typeface="HY바다M"/>
            </a:endParaRPr>
          </a:p>
        </p:txBody>
      </p:sp>
      <p:cxnSp>
        <p:nvCxnSpPr>
          <p:cNvPr id="10" name="직선 연결선 22"/>
          <p:cNvCxnSpPr/>
          <p:nvPr/>
        </p:nvCxnSpPr>
        <p:spPr>
          <a:xfrm rot="10800000" flipV="1">
            <a:off x="1187624" y="6378968"/>
            <a:ext cx="7956376" cy="2359"/>
          </a:xfrm>
          <a:prstGeom prst="line">
            <a:avLst/>
          </a:prstGeom>
          <a:solidFill>
            <a:schemeClr val="tx2">
              <a:lumMod val="90000"/>
            </a:schemeClr>
          </a:solidFill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18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지역사회팀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487" y="561057"/>
            <a:ext cx="7886700" cy="646331"/>
          </a:xfrm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</a:pPr>
            <a:r>
              <a:rPr lang="en-US" altLang="ko-KR" sz="3600" b="1" dirty="0" smtClean="0">
                <a:latin typeface="+mj-ea"/>
              </a:rPr>
              <a:t>&lt;</a:t>
            </a:r>
            <a:r>
              <a:rPr lang="ko-KR" altLang="en-US" sz="3600" b="1" dirty="0" smtClean="0">
                <a:latin typeface="+mj-ea"/>
              </a:rPr>
              <a:t>중점추진사항 운영 결과 </a:t>
            </a:r>
            <a:r>
              <a:rPr lang="en-US" altLang="ko-KR" sz="3600" b="1" dirty="0" smtClean="0">
                <a:latin typeface="+mj-ea"/>
              </a:rPr>
              <a:t>Ⅰ&gt;</a:t>
            </a:r>
            <a:endParaRPr lang="ko-KR" altLang="en-US" sz="3600" b="1" dirty="0">
              <a:latin typeface="+mj-ea"/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88919553"/>
              </p:ext>
            </p:extLst>
          </p:nvPr>
        </p:nvGraphicFramePr>
        <p:xfrm>
          <a:off x="628650" y="1273174"/>
          <a:ext cx="7890375" cy="49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/>
                <a:gridCol w="6810375"/>
              </a:tblGrid>
              <a:tr h="432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계획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지역사회 네트워크 및 조직화 운영 </a:t>
                      </a:r>
                      <a:r>
                        <a:rPr lang="ko-KR" altLang="en-US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방식 확대</a:t>
                      </a:r>
                      <a:endParaRPr lang="en-US" altLang="ko-KR" b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0000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결과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지역사회 네트워크 회의 </a:t>
                      </a:r>
                      <a:r>
                        <a:rPr lang="ko-KR" altLang="en-US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참석 </a:t>
                      </a:r>
                      <a:r>
                        <a:rPr lang="en-US" altLang="ko-KR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18</a:t>
                      </a:r>
                      <a:r>
                        <a:rPr lang="ko-KR" altLang="en-US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b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457200" lvl="1" indent="0" algn="l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en-US" altLang="ko-KR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신규 발굴을 위한 지역사회보장협의체 사례회의 확대 참석</a:t>
                      </a:r>
                      <a:endParaRPr lang="en-US" altLang="ko-KR" b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85750" indent="-285750" algn="l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지역사회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네트워크 연계 </a:t>
                      </a:r>
                      <a:r>
                        <a:rPr lang="ko-KR" altLang="en-US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협조 </a:t>
                      </a:r>
                      <a:r>
                        <a:rPr lang="en-US" altLang="ko-KR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</a:t>
                      </a:r>
                      <a:r>
                        <a:rPr lang="ko-KR" altLang="en-US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457200" lvl="1" indent="0" algn="l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en-US" altLang="ko-KR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후원물품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및 이벤트 정보 공유 등 다양한 협조 활동 진행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85750" indent="-285750" algn="l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지역 주민 자조 모임 </a:t>
                      </a:r>
                      <a:r>
                        <a:rPr lang="ko-KR" altLang="en-US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참석 </a:t>
                      </a:r>
                      <a:r>
                        <a:rPr lang="en-US" altLang="ko-KR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건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457200" lvl="1" indent="0" algn="l" latinLnBrk="1">
                        <a:lnSpc>
                          <a:spcPct val="2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고덕유치원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학부모 운영위원회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상일동 통장협의회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복지관 자원봉사자 자조 모임 참석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457200" lvl="1" indent="0" algn="l" latinLnBrk="1">
                        <a:lnSpc>
                          <a:spcPct val="2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b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지속적인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관계 형성과 복지관 주관 모임 기회 마련 필요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279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561057"/>
            <a:ext cx="7886700" cy="646331"/>
          </a:xfrm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</a:pPr>
            <a:r>
              <a:rPr lang="en-US" altLang="ko-KR" sz="3600" b="1" dirty="0" smtClean="0">
                <a:latin typeface="+mj-ea"/>
              </a:rPr>
              <a:t>&lt;</a:t>
            </a:r>
            <a:r>
              <a:rPr lang="ko-KR" altLang="en-US" sz="3600" b="1" dirty="0" smtClean="0">
                <a:latin typeface="+mj-ea"/>
              </a:rPr>
              <a:t>중점추진사항 운영 결과 </a:t>
            </a:r>
            <a:r>
              <a:rPr lang="en-US" altLang="ko-KR" sz="3600" b="1" dirty="0" smtClean="0">
                <a:latin typeface="+mj-ea"/>
              </a:rPr>
              <a:t>Ⅱ&gt;</a:t>
            </a:r>
            <a:endParaRPr lang="ko-KR" altLang="en-US" sz="3600" b="1" dirty="0">
              <a:latin typeface="+mj-ea"/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58782865"/>
              </p:ext>
            </p:extLst>
          </p:nvPr>
        </p:nvGraphicFramePr>
        <p:xfrm>
          <a:off x="628650" y="1273176"/>
          <a:ext cx="7890375" cy="49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/>
                <a:gridCol w="6810375"/>
              </a:tblGrid>
              <a:tr h="432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계획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서울형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평가 대비 사례관리 사업 진행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0000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200000"/>
                        </a:lnSpc>
                        <a:buFontTx/>
                        <a:buNone/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결과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현재 사례관리 대상자 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5case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진행 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개입 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4, </a:t>
                      </a:r>
                      <a:r>
                        <a:rPr lang="ko-KR" altLang="en-US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사후관리 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1)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457200" lvl="1" indent="0" algn="l" latinLnBrk="1">
                        <a:lnSpc>
                          <a:spcPct val="2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복지관 내부 자원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유관기관 외부 자원 연계 외에도 현금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물품 등 지역 주민의 개인 결연 후원 연계로 대상자 증가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85750" indent="-285750" algn="l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2017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~2019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년 총 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10case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개입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457200" lvl="1" indent="0" algn="l" latinLnBrk="1">
                        <a:lnSpc>
                          <a:spcPct val="2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b="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서울형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평가 기준</a:t>
                      </a:r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(10case) </a:t>
                      </a: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달성</a:t>
                      </a:r>
                      <a:endParaRPr lang="en-US" altLang="ko-KR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85750" indent="-285750" algn="l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기존 사례관리 대상자의 지속적인 연계 개입과 신규 대상자 발굴을 위해 지역사회 네트워크 활동 단계적 확대 필요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199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561057"/>
            <a:ext cx="7886700" cy="646331"/>
          </a:xfrm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</a:pPr>
            <a:r>
              <a:rPr lang="en-US" altLang="ko-KR" sz="3600" b="1" dirty="0" smtClean="0">
                <a:latin typeface="+mj-ea"/>
              </a:rPr>
              <a:t>&lt;</a:t>
            </a:r>
            <a:r>
              <a:rPr lang="ko-KR" altLang="en-US" sz="3600" b="1" dirty="0" smtClean="0">
                <a:latin typeface="+mj-ea"/>
              </a:rPr>
              <a:t>베스트 운영 단위사업 </a:t>
            </a:r>
            <a:r>
              <a:rPr lang="en-US" altLang="ko-KR" sz="3600" b="1" dirty="0" smtClean="0">
                <a:latin typeface="+mj-ea"/>
              </a:rPr>
              <a:t>Ⅰ&gt;</a:t>
            </a:r>
            <a:endParaRPr lang="ko-KR" altLang="en-US" sz="3600" b="1" dirty="0">
              <a:latin typeface="+mj-ea"/>
            </a:endParaRPr>
          </a:p>
        </p:txBody>
      </p:sp>
      <p:graphicFrame>
        <p:nvGraphicFramePr>
          <p:cNvPr id="5" name="내용 개체 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34715651"/>
              </p:ext>
            </p:extLst>
          </p:nvPr>
        </p:nvGraphicFramePr>
        <p:xfrm>
          <a:off x="628650" y="1273175"/>
          <a:ext cx="7886700" cy="43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5257800"/>
              </a:tblGrid>
              <a:tr h="432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사업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사유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지역사회 네트워크</a:t>
                      </a:r>
                      <a:endParaRPr lang="en-US" altLang="ko-KR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조직화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지역사회 유관기관과의 관계 형성 및 유지</a:t>
                      </a:r>
                      <a:endParaRPr lang="en-US" altLang="ko-KR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85750" indent="-285750" algn="l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단순 회의 참석 외에도 일반 지역 주민을 위한 자원 연계 및 정보 제공 등 협조 활동 진행</a:t>
                      </a:r>
                      <a:endParaRPr lang="en-US" altLang="ko-KR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85750" indent="-285750" algn="l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사례관리 및 재가관리 사업에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네트워크 자원을 활용하여 연계 개입함으로써 시각장애인 개별 맞춤 지원 진행</a:t>
                      </a:r>
                      <a:endParaRPr lang="en-US" altLang="ko-KR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911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561057"/>
            <a:ext cx="7886700" cy="646331"/>
          </a:xfrm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</a:pPr>
            <a:r>
              <a:rPr lang="en-US" altLang="ko-KR" sz="3600" b="1" dirty="0" smtClean="0">
                <a:latin typeface="+mj-ea"/>
              </a:rPr>
              <a:t>&lt;</a:t>
            </a:r>
            <a:r>
              <a:rPr lang="ko-KR" altLang="en-US" sz="3600" b="1" dirty="0" smtClean="0">
                <a:latin typeface="+mj-ea"/>
              </a:rPr>
              <a:t>베스트 운영 단위사업 </a:t>
            </a:r>
            <a:r>
              <a:rPr lang="en-US" altLang="ko-KR" sz="3600" b="1" dirty="0" smtClean="0">
                <a:latin typeface="+mj-ea"/>
              </a:rPr>
              <a:t>Ⅱ&gt;</a:t>
            </a:r>
            <a:endParaRPr lang="ko-KR" altLang="en-US" sz="3600" b="1" dirty="0">
              <a:latin typeface="+mj-ea"/>
            </a:endParaRPr>
          </a:p>
        </p:txBody>
      </p:sp>
      <p:graphicFrame>
        <p:nvGraphicFramePr>
          <p:cNvPr id="5" name="내용 개체 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83981121"/>
              </p:ext>
            </p:extLst>
          </p:nvPr>
        </p:nvGraphicFramePr>
        <p:xfrm>
          <a:off x="628650" y="1273175"/>
          <a:ext cx="7886700" cy="43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5257800"/>
              </a:tblGrid>
              <a:tr h="432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사업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사유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후원 개발</a:t>
                      </a:r>
                      <a:endParaRPr lang="en-US" altLang="ko-KR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및 관리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후원 업체 직접 방문 협의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크라우드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펀딩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외부자원연계 등 다양하고 적극적인 방법으로 후원 개발을 진행하여 전년도 대비 건수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143% 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상승 효과 달성</a:t>
                      </a:r>
                      <a:endParaRPr lang="en-US" altLang="ko-KR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85750" indent="-285750" algn="l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후원 대장 관리 및 재고 현황 공유 등 체계적인 관리 진행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975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561057"/>
            <a:ext cx="7886700" cy="646331"/>
          </a:xfrm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</a:pPr>
            <a:r>
              <a:rPr lang="en-US" altLang="ko-KR" sz="3600" b="1" dirty="0" smtClean="0">
                <a:latin typeface="+mj-ea"/>
              </a:rPr>
              <a:t>&lt;</a:t>
            </a:r>
            <a:r>
              <a:rPr lang="ko-KR" altLang="en-US" sz="3600" b="1" dirty="0" smtClean="0">
                <a:latin typeface="+mj-ea"/>
              </a:rPr>
              <a:t>베스트 운영 단위사업 </a:t>
            </a:r>
            <a:r>
              <a:rPr lang="en-US" altLang="ko-KR" sz="3600" b="1" dirty="0" smtClean="0">
                <a:latin typeface="+mj-ea"/>
              </a:rPr>
              <a:t>Ⅲ&gt;</a:t>
            </a:r>
            <a:endParaRPr lang="ko-KR" altLang="en-US" sz="3600" b="1" dirty="0">
              <a:latin typeface="+mj-ea"/>
            </a:endParaRPr>
          </a:p>
        </p:txBody>
      </p:sp>
      <p:graphicFrame>
        <p:nvGraphicFramePr>
          <p:cNvPr id="5" name="내용 개체 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06942550"/>
              </p:ext>
            </p:extLst>
          </p:nvPr>
        </p:nvGraphicFramePr>
        <p:xfrm>
          <a:off x="628650" y="1273175"/>
          <a:ext cx="7886700" cy="439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5257800"/>
              </a:tblGrid>
              <a:tr h="432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사업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사유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6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개인위생지원</a:t>
                      </a:r>
                      <a:endParaRPr lang="en-US" altLang="ko-KR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이미용서비스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이용자 스스로 이용료에 대한 인상을</a:t>
                      </a: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건의하는 등 사업에 대한 다양한 의견 적극적 제시</a:t>
                      </a:r>
                      <a:endParaRPr lang="en-US" altLang="ko-KR" baseline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85750" indent="-285750" algn="l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연초에 자원봉사자 수급의 어려움이 있었지만 전문 봉사자 수급이 안정화 되면서 이용자들의 만족도 대폭 상승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405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0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602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중점 추진 사항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052736"/>
            <a:ext cx="58326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 smtClean="0"/>
              <a:t>재활훈련 개별화 운영방식 확대</a:t>
            </a:r>
            <a:endParaRPr lang="en-US" altLang="ko-KR" b="1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b="1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사회활동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일상생활훈련 등 참여자의 욕구에 근거해 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ko-KR" altLang="en-US" dirty="0" smtClean="0"/>
              <a:t> 내용 선정 및 참여 기회 제공</a:t>
            </a:r>
            <a:endParaRPr lang="en-US" altLang="ko-KR" dirty="0"/>
          </a:p>
          <a:p>
            <a:pPr marL="342900" indent="-342900">
              <a:lnSpc>
                <a:spcPct val="150000"/>
              </a:lnSpc>
            </a:pPr>
            <a:r>
              <a:rPr lang="en-US" altLang="ko-KR" dirty="0" smtClean="0"/>
              <a:t> - </a:t>
            </a:r>
            <a:r>
              <a:rPr lang="ko-KR" altLang="en-US" dirty="0" smtClean="0"/>
              <a:t>특이점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개별 경험활동 보다 함께 경험하고자 하는</a:t>
            </a:r>
            <a:endParaRPr lang="en-US" altLang="ko-KR" dirty="0" smtClean="0"/>
          </a:p>
          <a:p>
            <a:pPr marL="342900" indent="-342900">
              <a:lnSpc>
                <a:spcPct val="150000"/>
              </a:lnSpc>
            </a:pPr>
            <a:r>
              <a:rPr lang="ko-KR" altLang="en-US" dirty="0" smtClean="0"/>
              <a:t>   욕구가 컸음</a:t>
            </a:r>
            <a:r>
              <a:rPr lang="en-US" altLang="ko-KR" dirty="0" smtClean="0"/>
              <a:t>(</a:t>
            </a:r>
            <a:r>
              <a:rPr lang="ko-KR" altLang="en-US" dirty="0" smtClean="0"/>
              <a:t>친밀감 형성에 따른 결과로 보임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2. </a:t>
            </a:r>
            <a:r>
              <a:rPr lang="ko-KR" altLang="en-US" b="1" dirty="0" smtClean="0"/>
              <a:t>단기적 점자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보행훈련프로그램 마련</a:t>
            </a:r>
            <a:endParaRPr lang="ko-KR" altLang="en-US" b="1" dirty="0"/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 - </a:t>
            </a:r>
            <a:r>
              <a:rPr lang="ko-KR" altLang="en-US" dirty="0" smtClean="0"/>
              <a:t>단기점자훈련 진행</a:t>
            </a:r>
            <a:r>
              <a:rPr lang="en-US" altLang="ko-KR" dirty="0" smtClean="0"/>
              <a:t> (1~2</a:t>
            </a:r>
            <a:r>
              <a:rPr lang="ko-KR" altLang="en-US" dirty="0" smtClean="0"/>
              <a:t>월</a:t>
            </a:r>
            <a:r>
              <a:rPr lang="en-US" altLang="ko-KR" dirty="0" smtClean="0"/>
              <a:t>, 7~8</a:t>
            </a:r>
            <a:r>
              <a:rPr lang="ko-KR" altLang="en-US" dirty="0" smtClean="0"/>
              <a:t>월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b="1" dirty="0" smtClean="0"/>
              <a:t> - </a:t>
            </a:r>
            <a:r>
              <a:rPr lang="ko-KR" altLang="en-US" dirty="0" smtClean="0"/>
              <a:t>단기보행훈련캠프</a:t>
            </a:r>
            <a:r>
              <a:rPr lang="en-US" altLang="ko-KR" dirty="0" smtClean="0"/>
              <a:t>(</a:t>
            </a:r>
            <a:r>
              <a:rPr lang="ko-KR" altLang="en-US" dirty="0" smtClean="0"/>
              <a:t>미실시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: </a:t>
            </a:r>
            <a:r>
              <a:rPr lang="ko-KR" altLang="en-US" dirty="0" smtClean="0"/>
              <a:t>대상 대학 측으로부터 참여 학생 부재로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   </a:t>
            </a:r>
            <a:r>
              <a:rPr lang="ko-KR" altLang="en-US" dirty="0" smtClean="0"/>
              <a:t>불가 통보 받음</a:t>
            </a:r>
            <a:r>
              <a:rPr lang="en-US" altLang="ko-KR" dirty="0" smtClean="0"/>
              <a:t>(</a:t>
            </a:r>
            <a:r>
              <a:rPr lang="ko-KR" altLang="en-US" dirty="0" smtClean="0"/>
              <a:t>캠퍼스보행 조사 당시 욕구 변화</a:t>
            </a:r>
            <a:r>
              <a:rPr lang="en-US" altLang="ko-KR" dirty="0" smtClean="0"/>
              <a:t>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auto">
          <a:xfrm flipH="1" flipV="1">
            <a:off x="0" y="764703"/>
            <a:ext cx="5796136" cy="72006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2" name="그룹 18"/>
          <p:cNvGrpSpPr/>
          <p:nvPr/>
        </p:nvGrpSpPr>
        <p:grpSpPr>
          <a:xfrm>
            <a:off x="4427984" y="3933056"/>
            <a:ext cx="3708412" cy="792088"/>
            <a:chOff x="2051720" y="4221088"/>
            <a:chExt cx="6552728" cy="2304256"/>
          </a:xfrm>
        </p:grpSpPr>
        <p:grpSp>
          <p:nvGrpSpPr>
            <p:cNvPr id="5" name="그룹 16"/>
            <p:cNvGrpSpPr/>
            <p:nvPr/>
          </p:nvGrpSpPr>
          <p:grpSpPr>
            <a:xfrm>
              <a:off x="2051720" y="4221088"/>
              <a:ext cx="3240360" cy="2304256"/>
              <a:chOff x="467544" y="4221088"/>
              <a:chExt cx="3416983" cy="2414938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12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명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467544" y="4221088"/>
                <a:ext cx="3416983" cy="10976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실인원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>
              <a:off x="5364088" y="4221088"/>
              <a:ext cx="3240360" cy="2304256"/>
              <a:chOff x="4211960" y="4221088"/>
              <a:chExt cx="3416983" cy="2414938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4211960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151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명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4211960" y="4221088"/>
                <a:ext cx="3416983" cy="109769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연인원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561057"/>
            <a:ext cx="7886700" cy="646331"/>
          </a:xfrm>
        </p:spPr>
        <p:txBody>
          <a:bodyPr>
            <a:spAutoFit/>
          </a:bodyPr>
          <a:lstStyle/>
          <a:p>
            <a:pPr fontAlgn="base">
              <a:lnSpc>
                <a:spcPct val="100000"/>
              </a:lnSpc>
            </a:pPr>
            <a:r>
              <a:rPr lang="en-US" altLang="ko-KR" sz="3600" b="1" dirty="0" smtClean="0">
                <a:latin typeface="+mj-ea"/>
              </a:rPr>
              <a:t>&lt;</a:t>
            </a:r>
            <a:r>
              <a:rPr lang="ko-KR" altLang="en-US" sz="3600" b="1" dirty="0" smtClean="0">
                <a:latin typeface="+mj-ea"/>
              </a:rPr>
              <a:t>사업 중 기억에 남는 사례</a:t>
            </a:r>
            <a:r>
              <a:rPr lang="en-US" altLang="ko-KR" sz="3600" b="1" dirty="0" smtClean="0">
                <a:latin typeface="+mj-ea"/>
              </a:rPr>
              <a:t>&gt;</a:t>
            </a:r>
            <a:endParaRPr lang="ko-KR" altLang="en-US" sz="3600" b="1" dirty="0">
              <a:latin typeface="+mj-ea"/>
            </a:endParaRPr>
          </a:p>
        </p:txBody>
      </p:sp>
      <p:graphicFrame>
        <p:nvGraphicFramePr>
          <p:cNvPr id="5" name="내용 개체 틀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98889892"/>
              </p:ext>
            </p:extLst>
          </p:nvPr>
        </p:nvGraphicFramePr>
        <p:xfrm>
          <a:off x="628650" y="1273176"/>
          <a:ext cx="7886700" cy="454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5257800"/>
              </a:tblGrid>
              <a:tr h="432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사업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사례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사례관리</a:t>
                      </a:r>
                      <a:endParaRPr lang="en-US" altLang="ko-KR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개별 자원 연계 개입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800" dirty="0" smtClean="0"/>
                        <a:t>지역사회 네트워크를 통해  척추협착증 소견이 있는 저소득 대상자에게 </a:t>
                      </a:r>
                      <a:r>
                        <a:rPr lang="ko-KR" altLang="en-US" sz="1800" dirty="0" err="1" smtClean="0"/>
                        <a:t>검사비</a:t>
                      </a:r>
                      <a:r>
                        <a:rPr lang="ko-KR" altLang="en-US" sz="1800" dirty="0" smtClean="0"/>
                        <a:t> 지원 사업 연계</a:t>
                      </a:r>
                      <a:endParaRPr lang="en-US" altLang="ko-KR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후원배분</a:t>
                      </a:r>
                      <a:endParaRPr lang="en-US" altLang="ko-KR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나눔가게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네트워크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800" dirty="0" err="1" smtClean="0"/>
                        <a:t>나눔가게</a:t>
                      </a:r>
                      <a:r>
                        <a:rPr lang="ko-KR" altLang="en-US" sz="1800" dirty="0" smtClean="0"/>
                        <a:t> 네트워크 캠페인 활동을 통해 지역 내 후원 업체 발굴</a:t>
                      </a:r>
                      <a:endParaRPr lang="en-US" altLang="ko-KR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ko-KR" altLang="en-US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가족기능지원</a:t>
                      </a:r>
                      <a:endParaRPr lang="en-US" altLang="ko-KR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200000"/>
                        </a:lnSpc>
                      </a:pP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b="1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장애인돌봄가족휴가제</a:t>
                      </a:r>
                      <a:r>
                        <a:rPr lang="en-US" altLang="ko-KR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800" dirty="0" smtClean="0"/>
                        <a:t>가족 모두 시각장애인으로 구성된 대상 가정이 사업 서류 제출 업무에 스스로 하고자 하는 자립 의지 표현</a:t>
                      </a:r>
                      <a:endParaRPr lang="en-US" altLang="ko-KR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232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정보문화팀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2019</a:t>
            </a:r>
            <a:r>
              <a:rPr lang="ko-KR" altLang="en-US" dirty="0" smtClean="0"/>
              <a:t>년 중점 사업</a:t>
            </a: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523999" y="439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aphicFrame>
        <p:nvGraphicFramePr>
          <p:cNvPr id="17" name="다이어그램 16"/>
          <p:cNvGraphicFramePr/>
          <p:nvPr>
            <p:extLst>
              <p:ext uri="{D42A27DB-BD31-4B8C-83A1-F6EECF244321}">
                <p14:modId xmlns="" xmlns:p14="http://schemas.microsoft.com/office/powerpoint/2010/main" val="1168808696"/>
              </p:ext>
            </p:extLst>
          </p:nvPr>
        </p:nvGraphicFramePr>
        <p:xfrm>
          <a:off x="440267" y="2453270"/>
          <a:ext cx="8382000" cy="3422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직사각형 5"/>
          <p:cNvSpPr/>
          <p:nvPr/>
        </p:nvSpPr>
        <p:spPr>
          <a:xfrm rot="20643083">
            <a:off x="7627536" y="522059"/>
            <a:ext cx="97077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spc="51" dirty="0" err="1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정보문화팀</a:t>
            </a:r>
            <a:endParaRPr lang="en-US" altLang="ko-KR" sz="1200" b="1" spc="51" dirty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8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2019</a:t>
            </a:r>
            <a:r>
              <a:rPr lang="ko-KR" altLang="en-US" dirty="0" smtClean="0"/>
              <a:t>년 베스트 단위사업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17999133"/>
              </p:ext>
            </p:extLst>
          </p:nvPr>
        </p:nvGraphicFramePr>
        <p:xfrm>
          <a:off x="448734" y="1574800"/>
          <a:ext cx="8271934" cy="541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직사각형 5"/>
          <p:cNvSpPr/>
          <p:nvPr/>
        </p:nvSpPr>
        <p:spPr>
          <a:xfrm rot="20643083">
            <a:off x="7627537" y="522058"/>
            <a:ext cx="97077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spc="51" dirty="0" err="1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정보문화팀</a:t>
            </a:r>
            <a:endParaRPr lang="en-US" altLang="ko-KR" sz="1200" b="1" spc="51" dirty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8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2019</a:t>
            </a:r>
            <a:r>
              <a:rPr lang="ko-KR" altLang="en-US" dirty="0" smtClean="0"/>
              <a:t>년 기억에 남는 사례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476965"/>
              </p:ext>
            </p:extLst>
          </p:nvPr>
        </p:nvGraphicFramePr>
        <p:xfrm>
          <a:off x="1473200" y="2079081"/>
          <a:ext cx="6519334" cy="4728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직사각형 6"/>
          <p:cNvSpPr/>
          <p:nvPr/>
        </p:nvSpPr>
        <p:spPr>
          <a:xfrm rot="20643083">
            <a:off x="7627537" y="522058"/>
            <a:ext cx="97077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1200" b="1" spc="51" dirty="0" err="1">
                <a:ln w="0"/>
                <a:solidFill>
                  <a:srgbClr val="EBEBEB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HY강B" panose="02030600000101010101" pitchFamily="18" charset="-127"/>
                <a:ea typeface="HY강B" panose="02030600000101010101" pitchFamily="18" charset="-127"/>
              </a:rPr>
              <a:t>정보문화팀</a:t>
            </a:r>
            <a:endParaRPr lang="en-US" altLang="ko-KR" sz="1200" b="1" spc="51" dirty="0">
              <a:ln w="0"/>
              <a:solidFill>
                <a:srgbClr val="EBEBEB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7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913" y="1772816"/>
            <a:ext cx="6781800" cy="827508"/>
          </a:xfrm>
        </p:spPr>
        <p:txBody>
          <a:bodyPr/>
          <a:lstStyle/>
          <a:p>
            <a:pPr algn="ctr"/>
            <a:r>
              <a:rPr lang="ko-KR" altLang="en-US" sz="40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4000" dirty="0" err="1" smtClean="0">
                <a:latin typeface="나눔고딕 ExtraBold" pitchFamily="50" charset="-127"/>
                <a:ea typeface="나눔고딕 ExtraBold" pitchFamily="50" charset="-127"/>
              </a:rPr>
              <a:t>생활지원팀</a:t>
            </a:r>
            <a:r>
              <a:rPr lang="ko-KR" altLang="en-US" sz="4000" dirty="0" smtClean="0">
                <a:latin typeface="나눔고딕 ExtraBold" pitchFamily="50" charset="-127"/>
                <a:ea typeface="나눔고딕 ExtraBold" pitchFamily="50" charset="-127"/>
              </a:rPr>
              <a:t> 사업결과</a:t>
            </a:r>
            <a:endParaRPr lang="ko-KR" altLang="en-US" sz="40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71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굴림" charset="-127"/>
                <a:ea typeface="굴림" charset="-127"/>
              </a:rPr>
              <a:t>중점 </a:t>
            </a:r>
            <a:r>
              <a:rPr lang="ko-KR" altLang="en-US" dirty="0" smtClean="0">
                <a:latin typeface="굴림" charset="-127"/>
                <a:ea typeface="굴림" charset="-127"/>
              </a:rPr>
              <a:t>추진사항 운영 결과</a:t>
            </a:r>
            <a:endParaRPr lang="ko-KR" altLang="en-US" dirty="0">
              <a:latin typeface="굴림" charset="-127"/>
              <a:ea typeface="굴림" charset="-127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300537"/>
          </a:xfrm>
        </p:spPr>
        <p:txBody>
          <a:bodyPr/>
          <a:lstStyle/>
          <a:p>
            <a:endParaRPr lang="en-US" altLang="ko-KR" sz="2600" dirty="0" smtClean="0">
              <a:latin typeface="굴림" charset="-127"/>
              <a:ea typeface="굴림" charset="-127"/>
            </a:endParaRPr>
          </a:p>
          <a:p>
            <a:r>
              <a:rPr lang="ko-KR" altLang="en-US" sz="2600" dirty="0" err="1" smtClean="0">
                <a:latin typeface="굴림" charset="-127"/>
                <a:ea typeface="굴림" charset="-127"/>
              </a:rPr>
              <a:t>안테나식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2600" dirty="0" err="1" smtClean="0">
                <a:latin typeface="굴림" charset="-127"/>
                <a:ea typeface="굴림" charset="-127"/>
              </a:rPr>
              <a:t>흰지팡이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 손잡이 변경 </a:t>
            </a:r>
            <a:endParaRPr lang="ko-KR" altLang="en-US" sz="2600" dirty="0">
              <a:latin typeface="굴림" charset="-127"/>
              <a:ea typeface="굴림" charset="-127"/>
            </a:endParaRPr>
          </a:p>
          <a:p>
            <a:pPr lvl="1">
              <a:buFontTx/>
              <a:buChar char="-"/>
            </a:pPr>
            <a:r>
              <a:rPr lang="ko-KR" altLang="en-US" dirty="0" smtClean="0">
                <a:latin typeface="굴림" charset="-127"/>
                <a:ea typeface="굴림" charset="-127"/>
              </a:rPr>
              <a:t>스펀지 재질의 손잡이로 변경 제작</a:t>
            </a:r>
            <a:endParaRPr lang="en-US" altLang="ko-KR" dirty="0" smtClean="0">
              <a:latin typeface="굴림" charset="-127"/>
              <a:ea typeface="굴림" charset="-127"/>
            </a:endParaRPr>
          </a:p>
          <a:p>
            <a:pPr lvl="1">
              <a:buFontTx/>
              <a:buChar char="-"/>
            </a:pPr>
            <a:endParaRPr lang="en-US" altLang="ko-KR" dirty="0">
              <a:latin typeface="굴림" charset="-127"/>
              <a:ea typeface="굴림" charset="-127"/>
            </a:endParaRPr>
          </a:p>
          <a:p>
            <a:r>
              <a:rPr lang="ko-KR" altLang="en-US" sz="2600" dirty="0" err="1" smtClean="0">
                <a:latin typeface="굴림" charset="-127"/>
                <a:ea typeface="굴림" charset="-127"/>
              </a:rPr>
              <a:t>안테나식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2600" dirty="0" err="1" smtClean="0">
                <a:latin typeface="굴림" charset="-127"/>
                <a:ea typeface="굴림" charset="-127"/>
              </a:rPr>
              <a:t>흰지팡이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 내구성 증대</a:t>
            </a: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r>
              <a:rPr lang="en-US" altLang="ko-KR" sz="2600" dirty="0">
                <a:latin typeface="굴림" charset="-127"/>
                <a:ea typeface="굴림" charset="-127"/>
              </a:rPr>
              <a:t> 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  - </a:t>
            </a:r>
            <a:r>
              <a:rPr lang="ko-KR" altLang="en-US" sz="2600" dirty="0" err="1" smtClean="0">
                <a:latin typeface="굴림" charset="-127"/>
                <a:ea typeface="굴림" charset="-127"/>
              </a:rPr>
              <a:t>스토퍼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 두께를 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0.15mm 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에서 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0.25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로 변경 </a:t>
            </a:r>
            <a:endParaRPr lang="en-US" altLang="ko-KR" sz="2600" dirty="0" smtClean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r>
              <a:rPr lang="en-US" altLang="ko-KR" sz="2600" dirty="0">
                <a:latin typeface="굴림" charset="-127"/>
                <a:ea typeface="굴림" charset="-127"/>
              </a:rPr>
              <a:t> 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  - </a:t>
            </a:r>
            <a:r>
              <a:rPr lang="ko-KR" altLang="en-US" sz="2600" dirty="0" err="1" smtClean="0">
                <a:latin typeface="굴림" charset="-127"/>
                <a:ea typeface="굴림" charset="-127"/>
              </a:rPr>
              <a:t>내붓싱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 수정을 위한 </a:t>
            </a:r>
            <a:r>
              <a:rPr lang="ko-KR" altLang="en-US" sz="2600" dirty="0" err="1" smtClean="0">
                <a:latin typeface="굴림" charset="-127"/>
                <a:ea typeface="굴림" charset="-127"/>
              </a:rPr>
              <a:t>금형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 제작 </a:t>
            </a:r>
            <a:r>
              <a:rPr lang="ko-KR" altLang="en-US" sz="2600" dirty="0" err="1" smtClean="0">
                <a:latin typeface="굴림" charset="-127"/>
                <a:ea typeface="굴림" charset="-127"/>
              </a:rPr>
              <a:t>검토중</a:t>
            </a:r>
            <a:endParaRPr lang="en-US" altLang="ko-KR" sz="2600" dirty="0" smtClean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 smtClean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 smtClean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 smtClean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ko-KR" altLang="en-US" sz="2600" dirty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3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굴림" charset="-127"/>
                <a:ea typeface="굴림" charset="-127"/>
              </a:rPr>
              <a:t>중점 </a:t>
            </a:r>
            <a:r>
              <a:rPr lang="ko-KR" altLang="en-US" dirty="0" smtClean="0">
                <a:latin typeface="굴림" charset="-127"/>
                <a:ea typeface="굴림" charset="-127"/>
              </a:rPr>
              <a:t>추진사항 운영결과</a:t>
            </a:r>
            <a:endParaRPr lang="ko-KR" altLang="en-US" dirty="0">
              <a:latin typeface="굴림" charset="-127"/>
              <a:ea typeface="굴림" charset="-127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2600" dirty="0">
                <a:latin typeface="굴림" charset="-127"/>
                <a:ea typeface="굴림" charset="-127"/>
              </a:rPr>
              <a:t>국내외 시각장애인 특성화 용구 조사 보급 확대</a:t>
            </a: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r>
              <a:rPr lang="en-US" altLang="ko-KR" sz="2600" dirty="0">
                <a:latin typeface="굴림" charset="-127"/>
                <a:ea typeface="굴림" charset="-127"/>
              </a:rPr>
              <a:t>   - </a:t>
            </a:r>
            <a:r>
              <a:rPr lang="ko-KR" altLang="en-US" sz="2600" dirty="0">
                <a:latin typeface="굴림" charset="-127"/>
                <a:ea typeface="굴림" charset="-127"/>
              </a:rPr>
              <a:t>미국 </a:t>
            </a:r>
            <a:r>
              <a:rPr lang="en-US" altLang="ko-KR" sz="2600" dirty="0" err="1">
                <a:latin typeface="굴림" charset="-127"/>
                <a:ea typeface="굴림" charset="-127"/>
              </a:rPr>
              <a:t>Sunu</a:t>
            </a:r>
            <a:r>
              <a:rPr lang="ko-KR" altLang="en-US" sz="2600" dirty="0">
                <a:latin typeface="굴림" charset="-127"/>
                <a:ea typeface="굴림" charset="-127"/>
              </a:rPr>
              <a:t>사 초음파 거리감지기</a:t>
            </a:r>
            <a:r>
              <a:rPr lang="en-US" altLang="ko-KR" sz="2600" dirty="0">
                <a:latin typeface="굴림" charset="-127"/>
                <a:ea typeface="굴림" charset="-127"/>
              </a:rPr>
              <a:t>, Noir</a:t>
            </a:r>
            <a:r>
              <a:rPr lang="ko-KR" altLang="en-US" sz="2600" dirty="0">
                <a:latin typeface="굴림" charset="-127"/>
                <a:ea typeface="굴림" charset="-127"/>
              </a:rPr>
              <a:t>사 선글라스</a:t>
            </a:r>
            <a:r>
              <a:rPr lang="en-US" altLang="ko-KR" sz="2600" dirty="0">
                <a:latin typeface="굴림" charset="-127"/>
                <a:ea typeface="굴림" charset="-127"/>
              </a:rPr>
              <a:t> </a:t>
            </a:r>
          </a:p>
          <a:p>
            <a:pPr marL="0" indent="0">
              <a:buNone/>
            </a:pPr>
            <a:r>
              <a:rPr lang="en-US" altLang="ko-KR" sz="2600" dirty="0">
                <a:latin typeface="굴림" charset="-127"/>
                <a:ea typeface="굴림" charset="-127"/>
              </a:rPr>
              <a:t>   - </a:t>
            </a:r>
            <a:r>
              <a:rPr lang="ko-KR" altLang="en-US" sz="2600" dirty="0">
                <a:latin typeface="굴림" charset="-127"/>
                <a:ea typeface="굴림" charset="-127"/>
              </a:rPr>
              <a:t>영국 </a:t>
            </a:r>
            <a:r>
              <a:rPr lang="en-US" altLang="ko-KR" sz="2600" dirty="0" err="1">
                <a:latin typeface="굴림" charset="-127"/>
                <a:ea typeface="굴림" charset="-127"/>
              </a:rPr>
              <a:t>Goalfix</a:t>
            </a:r>
            <a:r>
              <a:rPr lang="ko-KR" altLang="en-US" sz="2600" dirty="0">
                <a:latin typeface="굴림" charset="-127"/>
                <a:ea typeface="굴림" charset="-127"/>
              </a:rPr>
              <a:t>사 </a:t>
            </a:r>
            <a:r>
              <a:rPr lang="ko-KR" altLang="en-US" sz="2600" dirty="0" err="1">
                <a:latin typeface="굴림" charset="-127"/>
                <a:ea typeface="굴림" charset="-127"/>
              </a:rPr>
              <a:t>골볼</a:t>
            </a:r>
            <a:r>
              <a:rPr lang="ko-KR" altLang="en-US" sz="2600" dirty="0">
                <a:latin typeface="굴림" charset="-127"/>
                <a:ea typeface="굴림" charset="-127"/>
              </a:rPr>
              <a:t> </a:t>
            </a:r>
            <a:r>
              <a:rPr lang="ko-KR" altLang="en-US" sz="2600" dirty="0" err="1" smtClean="0">
                <a:latin typeface="굴림" charset="-127"/>
                <a:ea typeface="굴림" charset="-127"/>
              </a:rPr>
              <a:t>아이셰이드</a:t>
            </a:r>
            <a:endParaRPr lang="en-US" altLang="ko-KR" sz="2600" dirty="0" smtClean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1000" dirty="0">
              <a:latin typeface="굴림" charset="-127"/>
              <a:ea typeface="굴림" charset="-127"/>
            </a:endParaRPr>
          </a:p>
          <a:p>
            <a:r>
              <a:rPr lang="ko-KR" altLang="en-US" sz="2600" dirty="0" smtClean="0">
                <a:latin typeface="굴림" charset="-127"/>
                <a:ea typeface="굴림" charset="-127"/>
              </a:rPr>
              <a:t>상품정보안내 방법 다양성 추구</a:t>
            </a:r>
            <a:endParaRPr lang="en-US" altLang="ko-KR" sz="2600" dirty="0" smtClean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r>
              <a:rPr lang="en-US" altLang="ko-KR" sz="2600" dirty="0" smtClean="0">
                <a:latin typeface="굴림" charset="-127"/>
                <a:ea typeface="굴림" charset="-127"/>
              </a:rPr>
              <a:t>   - 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문자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음성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메일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2600" dirty="0" err="1" smtClean="0">
                <a:latin typeface="굴림" charset="-127"/>
                <a:ea typeface="굴림" charset="-127"/>
              </a:rPr>
              <a:t>카카오톡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(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총 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251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명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)</a:t>
            </a:r>
          </a:p>
          <a:p>
            <a:pPr marL="0" indent="0">
              <a:buNone/>
            </a:pPr>
            <a:endParaRPr lang="en-US" altLang="ko-KR" sz="1000" dirty="0" smtClean="0">
              <a:latin typeface="굴림" charset="-127"/>
              <a:ea typeface="굴림" charset="-127"/>
            </a:endParaRPr>
          </a:p>
          <a:p>
            <a:r>
              <a:rPr lang="en-US" altLang="ko-KR" sz="2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2600" dirty="0">
                <a:latin typeface="굴림" charset="-127"/>
                <a:ea typeface="굴림" charset="-127"/>
              </a:rPr>
              <a:t>국내외 용구 정보 홍보 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확대</a:t>
            </a: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r>
              <a:rPr lang="en-US" altLang="ko-KR" sz="2600" dirty="0">
                <a:latin typeface="굴림" charset="-127"/>
                <a:ea typeface="굴림" charset="-127"/>
              </a:rPr>
              <a:t>   - </a:t>
            </a:r>
            <a:r>
              <a:rPr lang="ko-KR" altLang="en-US" sz="2600" dirty="0" err="1">
                <a:latin typeface="굴림" charset="-127"/>
                <a:ea typeface="굴림" charset="-127"/>
              </a:rPr>
              <a:t>전동식</a:t>
            </a:r>
            <a:r>
              <a:rPr lang="ko-KR" altLang="en-US" sz="2600" dirty="0">
                <a:latin typeface="굴림" charset="-127"/>
                <a:ea typeface="굴림" charset="-127"/>
              </a:rPr>
              <a:t> 점자 타자기</a:t>
            </a:r>
            <a:r>
              <a:rPr lang="en-US" altLang="ko-KR" sz="2600" dirty="0">
                <a:latin typeface="굴림" charset="-127"/>
                <a:ea typeface="굴림" charset="-127"/>
              </a:rPr>
              <a:t>, </a:t>
            </a:r>
            <a:r>
              <a:rPr lang="ko-KR" altLang="en-US" sz="2600" dirty="0" err="1">
                <a:latin typeface="굴림" charset="-127"/>
                <a:ea typeface="굴림" charset="-127"/>
              </a:rPr>
              <a:t>금속점관</a:t>
            </a:r>
            <a:r>
              <a:rPr lang="en-US" altLang="ko-KR" sz="2600" dirty="0">
                <a:latin typeface="굴림" charset="-127"/>
                <a:ea typeface="굴림" charset="-127"/>
              </a:rPr>
              <a:t>, </a:t>
            </a:r>
            <a:r>
              <a:rPr lang="ko-KR" altLang="en-US" sz="2600" dirty="0">
                <a:latin typeface="굴림" charset="-127"/>
                <a:ea typeface="굴림" charset="-127"/>
              </a:rPr>
              <a:t>초음파 거리 감지 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안경</a:t>
            </a:r>
            <a:r>
              <a:rPr lang="en-US" altLang="ko-KR" sz="2600" dirty="0">
                <a:latin typeface="굴림" charset="-127"/>
                <a:ea typeface="굴림" charset="-127"/>
              </a:rPr>
              <a:t>, </a:t>
            </a:r>
            <a:r>
              <a:rPr lang="ko-KR" altLang="en-US" sz="2600" dirty="0">
                <a:latin typeface="굴림" charset="-127"/>
                <a:ea typeface="굴림" charset="-127"/>
              </a:rPr>
              <a:t>체중계 등 국내외의 다양한 용구 정보 제공</a:t>
            </a: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2600" dirty="0" smtClean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dirty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2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7543800" cy="1295400"/>
          </a:xfrm>
        </p:spPr>
        <p:txBody>
          <a:bodyPr/>
          <a:lstStyle/>
          <a:p>
            <a:r>
              <a:rPr lang="ko-KR" altLang="en-US" dirty="0" smtClean="0">
                <a:latin typeface="굴림" charset="-127"/>
                <a:ea typeface="굴림" charset="-127"/>
              </a:rPr>
              <a:t>베스트 </a:t>
            </a:r>
            <a:r>
              <a:rPr lang="ko-KR" altLang="en-US" dirty="0" smtClean="0">
                <a:latin typeface="굴림" charset="-127"/>
                <a:ea typeface="굴림" charset="-127"/>
              </a:rPr>
              <a:t>운영 단위사업</a:t>
            </a:r>
            <a:endParaRPr lang="ko-KR" altLang="en-US" dirty="0">
              <a:latin typeface="굴림" charset="-127"/>
              <a:ea typeface="굴림" charset="-127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2600" dirty="0">
                <a:latin typeface="굴림" charset="-127"/>
                <a:ea typeface="굴림" charset="-127"/>
              </a:rPr>
              <a:t>생활용구 제작</a:t>
            </a: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r>
              <a:rPr lang="en-US" altLang="ko-KR" sz="2600" dirty="0">
                <a:latin typeface="굴림" charset="-127"/>
                <a:ea typeface="굴림" charset="-127"/>
              </a:rPr>
              <a:t> </a:t>
            </a:r>
            <a:r>
              <a:rPr lang="ko-KR" altLang="en-US" sz="2600" dirty="0">
                <a:latin typeface="굴림" charset="-127"/>
                <a:ea typeface="굴림" charset="-127"/>
              </a:rPr>
              <a:t>   </a:t>
            </a:r>
            <a:r>
              <a:rPr lang="en-US" altLang="ko-KR" sz="2600" dirty="0">
                <a:latin typeface="굴림" charset="-127"/>
                <a:ea typeface="굴림" charset="-127"/>
              </a:rPr>
              <a:t>-</a:t>
            </a:r>
            <a:r>
              <a:rPr lang="ko-KR" altLang="en-US" sz="2600" dirty="0" err="1">
                <a:latin typeface="굴림" charset="-127"/>
                <a:ea typeface="굴림" charset="-127"/>
              </a:rPr>
              <a:t>안테나식</a:t>
            </a:r>
            <a:r>
              <a:rPr lang="ko-KR" altLang="en-US" sz="2600" dirty="0">
                <a:latin typeface="굴림" charset="-127"/>
                <a:ea typeface="굴림" charset="-127"/>
              </a:rPr>
              <a:t> </a:t>
            </a:r>
            <a:r>
              <a:rPr lang="ko-KR" altLang="en-US" sz="2600" dirty="0" err="1">
                <a:latin typeface="굴림" charset="-127"/>
                <a:ea typeface="굴림" charset="-127"/>
              </a:rPr>
              <a:t>흰지팡이</a:t>
            </a:r>
            <a:r>
              <a:rPr lang="ko-KR" altLang="en-US" sz="2600" dirty="0">
                <a:latin typeface="굴림" charset="-127"/>
                <a:ea typeface="굴림" charset="-127"/>
              </a:rPr>
              <a:t> 내구성 증대</a:t>
            </a:r>
            <a:endParaRPr lang="en-US" altLang="ko-KR" sz="2600" dirty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r>
              <a:rPr lang="ko-KR" altLang="en-US" sz="2600" dirty="0" err="1">
                <a:latin typeface="굴림" charset="-127"/>
                <a:ea typeface="굴림" charset="-127"/>
              </a:rPr>
              <a:t>스토퍼</a:t>
            </a:r>
            <a:r>
              <a:rPr lang="ko-KR" altLang="en-US" sz="2600" dirty="0">
                <a:latin typeface="굴림" charset="-127"/>
                <a:ea typeface="굴림" charset="-127"/>
              </a:rPr>
              <a:t> 부품 위치와 두께 변경으로 내구성 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증가</a:t>
            </a:r>
            <a:endParaRPr lang="en-US" altLang="ko-KR" sz="2600" dirty="0" smtClean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sz="800" dirty="0">
              <a:latin typeface="굴림" charset="-127"/>
              <a:ea typeface="굴림" charset="-127"/>
            </a:endParaRPr>
          </a:p>
          <a:p>
            <a:r>
              <a:rPr lang="ko-KR" altLang="en-US" sz="2600" dirty="0" smtClean="0">
                <a:latin typeface="굴림" charset="-127"/>
                <a:ea typeface="굴림" charset="-127"/>
              </a:rPr>
              <a:t>상품정보 안내서비스 다양화</a:t>
            </a:r>
            <a:endParaRPr lang="en-US" altLang="ko-KR" sz="2600" dirty="0" smtClean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r>
              <a:rPr lang="en-US" altLang="ko-KR" sz="2600" dirty="0" smtClean="0">
                <a:latin typeface="굴림" charset="-127"/>
                <a:ea typeface="굴림" charset="-127"/>
              </a:rPr>
              <a:t>    - 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문자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2600" dirty="0" err="1" smtClean="0">
                <a:latin typeface="굴림" charset="-127"/>
                <a:ea typeface="굴림" charset="-127"/>
              </a:rPr>
              <a:t>음성외에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 메일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2600" dirty="0" err="1" smtClean="0">
                <a:latin typeface="굴림" charset="-127"/>
                <a:ea typeface="굴림" charset="-127"/>
              </a:rPr>
              <a:t>카카오톡으로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 확대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.</a:t>
            </a:r>
          </a:p>
          <a:p>
            <a:pPr marL="0" indent="0">
              <a:buNone/>
            </a:pPr>
            <a:endParaRPr lang="en-US" altLang="ko-KR" sz="800" dirty="0" smtClean="0">
              <a:latin typeface="굴림" charset="-127"/>
              <a:ea typeface="굴림" charset="-127"/>
            </a:endParaRPr>
          </a:p>
          <a:p>
            <a:r>
              <a:rPr lang="ko-KR" altLang="en-US" sz="2600" dirty="0" smtClean="0">
                <a:latin typeface="굴림" charset="-127"/>
                <a:ea typeface="굴림" charset="-127"/>
              </a:rPr>
              <a:t>국내외 특성화 용구 조사 보급</a:t>
            </a:r>
            <a:endParaRPr lang="en-US" altLang="ko-KR" sz="2600" dirty="0" smtClean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r>
              <a:rPr lang="en-US" altLang="ko-KR" sz="2600" dirty="0" smtClean="0">
                <a:latin typeface="굴림" charset="-127"/>
                <a:ea typeface="굴림" charset="-127"/>
              </a:rPr>
              <a:t>    - 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미국 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Maxi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사 초음파 거리감지 기기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, </a:t>
            </a:r>
          </a:p>
          <a:p>
            <a:pPr marL="0" indent="0">
              <a:buNone/>
            </a:pPr>
            <a:r>
              <a:rPr lang="en-US" altLang="ko-KR" sz="2600" dirty="0">
                <a:latin typeface="굴림" charset="-127"/>
                <a:ea typeface="굴림" charset="-127"/>
              </a:rPr>
              <a:t> 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미국 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Noir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사 의료용 </a:t>
            </a:r>
            <a:r>
              <a:rPr lang="en-US" altLang="ko-KR" sz="2600" dirty="0">
                <a:latin typeface="굴림" charset="-127"/>
                <a:ea typeface="굴림" charset="-127"/>
              </a:rPr>
              <a:t> 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선글라스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, 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영국 </a:t>
            </a:r>
            <a:r>
              <a:rPr lang="en-US" altLang="ko-KR" sz="2600" dirty="0" err="1" smtClean="0">
                <a:latin typeface="굴림" charset="-127"/>
                <a:ea typeface="굴림" charset="-127"/>
              </a:rPr>
              <a:t>Goalfix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사</a:t>
            </a:r>
            <a:endParaRPr lang="en-US" altLang="ko-KR" sz="2600" dirty="0" smtClean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r>
              <a:rPr lang="ko-KR" altLang="en-US" sz="2600" dirty="0" smtClean="0">
                <a:latin typeface="굴림" charset="-127"/>
                <a:ea typeface="굴림" charset="-127"/>
              </a:rPr>
              <a:t> 축구공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2600" dirty="0" smtClean="0">
                <a:latin typeface="굴림" charset="-127"/>
                <a:ea typeface="굴림" charset="-127"/>
              </a:rPr>
              <a:t>및 </a:t>
            </a:r>
            <a:r>
              <a:rPr lang="ko-KR" altLang="en-US" sz="2600" dirty="0" err="1" smtClean="0">
                <a:latin typeface="굴림" charset="-127"/>
                <a:ea typeface="굴림" charset="-127"/>
              </a:rPr>
              <a:t>골볼</a:t>
            </a:r>
            <a:r>
              <a:rPr lang="en-US" altLang="ko-KR" sz="2600" dirty="0" smtClean="0">
                <a:latin typeface="굴림" charset="-127"/>
                <a:ea typeface="굴림" charset="-127"/>
              </a:rPr>
              <a:t> </a:t>
            </a:r>
            <a:r>
              <a:rPr lang="ko-KR" altLang="en-US" sz="2600" dirty="0" err="1" smtClean="0">
                <a:latin typeface="굴림" charset="-127"/>
                <a:ea typeface="굴림" charset="-127"/>
              </a:rPr>
              <a:t>아이셰이드</a:t>
            </a:r>
            <a:endParaRPr lang="en-US" altLang="ko-KR" sz="2600" dirty="0" smtClean="0">
              <a:latin typeface="굴림" charset="-127"/>
              <a:ea typeface="굴림" charset="-127"/>
            </a:endParaRPr>
          </a:p>
          <a:p>
            <a:pPr marL="0" indent="0">
              <a:buNone/>
            </a:pPr>
            <a:endParaRPr lang="en-US" altLang="ko-KR" dirty="0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0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학습지원센터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76819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재활자립팀 베스트운영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개 단위사업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67544" y="6741368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grpSp>
        <p:nvGrpSpPr>
          <p:cNvPr id="2" name="그룹 30"/>
          <p:cNvGrpSpPr/>
          <p:nvPr/>
        </p:nvGrpSpPr>
        <p:grpSpPr>
          <a:xfrm>
            <a:off x="179512" y="1340768"/>
            <a:ext cx="2418467" cy="1013707"/>
            <a:chOff x="2267742" y="1052736"/>
            <a:chExt cx="2418467" cy="1158098"/>
          </a:xfrm>
        </p:grpSpPr>
        <p:sp>
          <p:nvSpPr>
            <p:cNvPr id="22" name="AutoShape 35"/>
            <p:cNvSpPr>
              <a:spLocks noChangeArrowheads="1"/>
            </p:cNvSpPr>
            <p:nvPr/>
          </p:nvSpPr>
          <p:spPr bwMode="auto">
            <a:xfrm flipH="1" flipV="1">
              <a:off x="2483765" y="2060848"/>
              <a:ext cx="1872209" cy="144016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2267742" y="1052736"/>
              <a:ext cx="2418467" cy="1158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재활 </a:t>
              </a:r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보행훈련사업</a:t>
              </a:r>
              <a:endParaRPr kumimoji="0" lang="en-US" altLang="ko-KR" sz="2000" b="1" i="1" dirty="0">
                <a:latin typeface="Arial" charset="0"/>
              </a:endParaRPr>
            </a:p>
          </p:txBody>
        </p:sp>
      </p:grpSp>
      <p:sp>
        <p:nvSpPr>
          <p:cNvPr id="13" name="Line 41"/>
          <p:cNvSpPr>
            <a:spLocks noChangeShapeType="1"/>
          </p:cNvSpPr>
          <p:nvPr/>
        </p:nvSpPr>
        <p:spPr bwMode="auto">
          <a:xfrm>
            <a:off x="467544" y="4797152"/>
            <a:ext cx="8496944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 flipV="1">
            <a:off x="467544" y="2780928"/>
            <a:ext cx="8496944" cy="952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2411760" y="3140968"/>
            <a:ext cx="3384376" cy="11542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시각장애인 의사소통 역량강화의 핵심사업</a:t>
            </a:r>
            <a:r>
              <a:rPr kumimoji="0" lang="en-US" altLang="ko-KR" sz="1600" b="1" dirty="0" smtClean="0">
                <a:latin typeface="Arial" charset="0"/>
              </a:rPr>
              <a:t> </a:t>
            </a:r>
          </a:p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사회생활 및 지지체계 형성 효과</a:t>
            </a:r>
            <a:r>
              <a:rPr lang="en-US" altLang="ko-KR" sz="1600" b="1" dirty="0" smtClean="0">
                <a:latin typeface="Arial" charset="0"/>
              </a:rPr>
              <a:t>  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2411760" y="1124744"/>
            <a:ext cx="3384376" cy="11542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시각장애인 독립생활의  핵심사업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  <a:buFont typeface="Arial" pitchFamily="34" charset="0"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내관 및 방문보행지도 방식으로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</a:pPr>
            <a:r>
              <a:rPr kumimoji="0" lang="ko-KR" altLang="en-US" sz="1600" b="1" dirty="0" smtClean="0">
                <a:latin typeface="Arial" charset="0"/>
              </a:rPr>
              <a:t>  운영의 효율성 증대 </a:t>
            </a:r>
            <a:endParaRPr kumimoji="0" lang="en-US" altLang="ko-KR" sz="1600" b="1" dirty="0">
              <a:latin typeface="Arial" charset="0"/>
            </a:endParaRPr>
          </a:p>
        </p:txBody>
      </p:sp>
      <p:grpSp>
        <p:nvGrpSpPr>
          <p:cNvPr id="5" name="그룹 34"/>
          <p:cNvGrpSpPr/>
          <p:nvPr/>
        </p:nvGrpSpPr>
        <p:grpSpPr>
          <a:xfrm>
            <a:off x="251520" y="3068960"/>
            <a:ext cx="1944214" cy="1013707"/>
            <a:chOff x="755577" y="2420888"/>
            <a:chExt cx="2318103" cy="1158098"/>
          </a:xfrm>
        </p:grpSpPr>
        <p:sp>
          <p:nvSpPr>
            <p:cNvPr id="20" name="Rectangle 36"/>
            <p:cNvSpPr>
              <a:spLocks noChangeArrowheads="1"/>
            </p:cNvSpPr>
            <p:nvPr/>
          </p:nvSpPr>
          <p:spPr bwMode="auto">
            <a:xfrm>
              <a:off x="755577" y="2420888"/>
              <a:ext cx="2232248" cy="1158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재활</a:t>
              </a:r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점자훈련사업</a:t>
              </a:r>
              <a:endParaRPr kumimoji="0" lang="en-US" altLang="ko-KR" sz="2000" b="1" i="1" dirty="0">
                <a:latin typeface="Arial" charset="0"/>
              </a:endParaRPr>
            </a:p>
          </p:txBody>
        </p:sp>
        <p:sp>
          <p:nvSpPr>
            <p:cNvPr id="21" name="AutoShape 35"/>
            <p:cNvSpPr>
              <a:spLocks noChangeArrowheads="1"/>
            </p:cNvSpPr>
            <p:nvPr/>
          </p:nvSpPr>
          <p:spPr bwMode="auto">
            <a:xfrm flipH="1" flipV="1">
              <a:off x="827583" y="3408065"/>
              <a:ext cx="2246097" cy="164951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6" name="그룹 34"/>
          <p:cNvGrpSpPr/>
          <p:nvPr/>
        </p:nvGrpSpPr>
        <p:grpSpPr>
          <a:xfrm>
            <a:off x="323528" y="5301208"/>
            <a:ext cx="1944214" cy="1013707"/>
            <a:chOff x="755577" y="2420888"/>
            <a:chExt cx="2318103" cy="1158098"/>
          </a:xfrm>
        </p:grpSpPr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755577" y="2420888"/>
              <a:ext cx="2232248" cy="1158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시각장애대학생</a:t>
              </a:r>
              <a:endParaRPr kumimoji="0" lang="en-US" altLang="ko-KR" sz="2000" b="1" i="1" dirty="0" smtClean="0">
                <a:latin typeface="Arial" charset="0"/>
              </a:endParaRPr>
            </a:p>
            <a:p>
              <a:pPr algn="ctr"/>
              <a:r>
                <a:rPr kumimoji="0" lang="ko-KR" altLang="en-US" sz="2000" b="1" i="1" dirty="0" smtClean="0">
                  <a:latin typeface="Arial" charset="0"/>
                </a:rPr>
                <a:t>캠퍼스보행</a:t>
              </a:r>
              <a:endParaRPr kumimoji="0" lang="en-US" altLang="ko-KR" sz="2000" b="1" i="1" dirty="0">
                <a:latin typeface="Arial" charset="0"/>
              </a:endParaRPr>
            </a:p>
          </p:txBody>
        </p:sp>
        <p:sp>
          <p:nvSpPr>
            <p:cNvPr id="27" name="AutoShape 35"/>
            <p:cNvSpPr>
              <a:spLocks noChangeArrowheads="1"/>
            </p:cNvSpPr>
            <p:nvPr/>
          </p:nvSpPr>
          <p:spPr bwMode="auto">
            <a:xfrm flipH="1" flipV="1">
              <a:off x="827583" y="3408065"/>
              <a:ext cx="2246097" cy="164951"/>
            </a:xfrm>
            <a:prstGeom prst="parallelogram">
              <a:avLst>
                <a:gd name="adj" fmla="val 229996"/>
              </a:avLst>
            </a:prstGeom>
            <a:gradFill rotWithShape="0">
              <a:gsLst>
                <a:gs pos="0">
                  <a:srgbClr val="00CCFF">
                    <a:gamma/>
                    <a:shade val="26275"/>
                    <a:invGamma/>
                  </a:srgbClr>
                </a:gs>
                <a:gs pos="100000">
                  <a:srgbClr val="00CCFF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</p:grpSp>
      <p:sp>
        <p:nvSpPr>
          <p:cNvPr id="28" name="Text Box 46"/>
          <p:cNvSpPr txBox="1">
            <a:spLocks noChangeArrowheads="1"/>
          </p:cNvSpPr>
          <p:nvPr/>
        </p:nvSpPr>
        <p:spPr bwMode="auto">
          <a:xfrm>
            <a:off x="2411760" y="4958482"/>
            <a:ext cx="5832648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kumimoji="0" lang="ko-KR" altLang="en-US" sz="1600" b="1" dirty="0" smtClean="0">
                <a:latin typeface="Arial" charset="0"/>
              </a:rPr>
              <a:t>시각장애대학생 자퇴 원인 중 하나인 보행</a:t>
            </a:r>
            <a:r>
              <a:rPr kumimoji="0"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이동</a:t>
            </a:r>
            <a:r>
              <a:rPr lang="en-US" altLang="ko-KR" sz="1600" b="1" dirty="0" smtClean="0">
                <a:latin typeface="Arial" charset="0"/>
              </a:rPr>
              <a:t>)</a:t>
            </a:r>
            <a:r>
              <a:rPr kumimoji="0" lang="ko-KR" altLang="en-US" sz="1600" b="1" dirty="0" smtClean="0">
                <a:latin typeface="Arial" charset="0"/>
              </a:rPr>
              <a:t>문제에 </a:t>
            </a:r>
            <a:r>
              <a:rPr kumimoji="0" lang="en-US" altLang="ko-KR" sz="1600" b="1" dirty="0" smtClean="0">
                <a:latin typeface="Arial" charset="0"/>
              </a:rPr>
              <a:t>2006</a:t>
            </a:r>
            <a:r>
              <a:rPr kumimoji="0" lang="ko-KR" altLang="en-US" sz="1600" b="1" dirty="0" smtClean="0">
                <a:latin typeface="Arial" charset="0"/>
              </a:rPr>
              <a:t>년 시각기관들 중 처음으로 개입한 경쟁력 있는 사업</a:t>
            </a:r>
            <a:endParaRPr kumimoji="0" lang="en-US" altLang="ko-KR" sz="1600" b="1" dirty="0" smtClean="0">
              <a:latin typeface="Arial" charset="0"/>
            </a:endParaRPr>
          </a:p>
          <a:p>
            <a:pPr marL="114300" indent="-114300" eaLnBrk="0" latinLnBrk="0" hangingPunct="0">
              <a:lnSpc>
                <a:spcPct val="150000"/>
              </a:lnSpc>
              <a:buFontTx/>
              <a:buChar char="•"/>
            </a:pPr>
            <a:r>
              <a:rPr lang="ko-KR" altLang="en-US" sz="1600" b="1" dirty="0" smtClean="0">
                <a:latin typeface="Arial" charset="0"/>
              </a:rPr>
              <a:t>삼성안내견학교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smtClean="0">
                <a:latin typeface="Arial" charset="0"/>
              </a:rPr>
              <a:t>삼성화재</a:t>
            </a:r>
            <a:r>
              <a:rPr lang="en-US" altLang="ko-KR" sz="1600" b="1" dirty="0" smtClean="0">
                <a:latin typeface="Arial" charset="0"/>
              </a:rPr>
              <a:t>)</a:t>
            </a:r>
            <a:r>
              <a:rPr lang="ko-KR" altLang="en-US" sz="1600" b="1" dirty="0" smtClean="0">
                <a:latin typeface="Arial" charset="0"/>
              </a:rPr>
              <a:t>에서 예산지원을 먼저 제시했던 사업이자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대학 기관들과의 관계형성 매개체 역할</a:t>
            </a: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한쪽 모서리가 잘린 사각형 10"/>
          <p:cNvSpPr/>
          <p:nvPr/>
        </p:nvSpPr>
        <p:spPr>
          <a:xfrm flipH="1">
            <a:off x="416271" y="1154537"/>
            <a:ext cx="3146192" cy="807804"/>
          </a:xfrm>
          <a:prstGeom prst="snip1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229" y="201700"/>
            <a:ext cx="7130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2019</a:t>
            </a:r>
            <a:r>
              <a:rPr lang="ko-KR" altLang="en-US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학습지원센터 베스트 사업</a:t>
            </a:r>
            <a:endParaRPr lang="en-US" altLang="ko-KR" sz="3000" dirty="0">
              <a:solidFill>
                <a:prstClr val="black"/>
              </a:solidFill>
              <a:latin typeface="한컴 소망 B" panose="02020603020101020101" pitchFamily="18" charset="-127"/>
              <a:ea typeface="한컴 소망 B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3838665" y="1099111"/>
            <a:ext cx="4601522" cy="5214239"/>
            <a:chOff x="3838665" y="1099111"/>
            <a:chExt cx="4601522" cy="5214239"/>
          </a:xfrm>
        </p:grpSpPr>
        <p:pic>
          <p:nvPicPr>
            <p:cNvPr id="14" name="_x221088488" descr="EMB00002650068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9816" y="4612445"/>
              <a:ext cx="2242265" cy="17009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_x221086888" descr="EMB00002650068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665" y="1099111"/>
              <a:ext cx="2269064" cy="1722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_x221088168" descr="EMB00002650068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322" y="1102684"/>
              <a:ext cx="2295865" cy="17151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_x222611800" descr="EMB00002650068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665" y="2864152"/>
              <a:ext cx="2269064" cy="17223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_x222611640" descr="EMB00002650068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323" y="2876146"/>
              <a:ext cx="2295864" cy="16835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_x222611720" descr="EMB00002650069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318" y="4612445"/>
              <a:ext cx="2242265" cy="17009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62046" y="2261824"/>
            <a:ext cx="3526376" cy="3687563"/>
            <a:chOff x="4336" y="1155"/>
            <a:chExt cx="464" cy="544"/>
          </a:xfrm>
        </p:grpSpPr>
        <p:sp>
          <p:nvSpPr>
            <p:cNvPr id="30" name="AutoShape 27"/>
            <p:cNvSpPr>
              <a:spLocks noChangeArrowheads="1"/>
            </p:cNvSpPr>
            <p:nvPr/>
          </p:nvSpPr>
          <p:spPr bwMode="ltGray">
            <a:xfrm>
              <a:off x="4336" y="1155"/>
              <a:ext cx="464" cy="544"/>
            </a:xfrm>
            <a:prstGeom prst="roundRect">
              <a:avLst>
                <a:gd name="adj" fmla="val 11921"/>
              </a:avLst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ltGray">
            <a:xfrm>
              <a:off x="4360" y="1181"/>
              <a:ext cx="238" cy="134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2046" y="2691165"/>
            <a:ext cx="3526376" cy="278537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개별 욕구 반영한 음악교육</a:t>
            </a:r>
            <a:endParaRPr lang="en-US" altLang="ko-KR" sz="2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5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베이스</a:t>
            </a: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드럼</a:t>
            </a: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건반 등</a:t>
            </a: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→</a:t>
            </a:r>
            <a:r>
              <a:rPr lang="en-US" altLang="ko-KR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취미</a:t>
            </a:r>
            <a:r>
              <a:rPr lang="en-US" altLang="ko-KR" sz="2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·</a:t>
            </a:r>
            <a:r>
              <a:rPr lang="ko-KR" altLang="en-US" sz="2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특기 적성 개발</a:t>
            </a:r>
            <a:endParaRPr lang="en-US" altLang="ko-KR" sz="2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5000"/>
              </a:lnSpc>
            </a:pP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→ </a:t>
            </a: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합주</a:t>
            </a: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대중문화 향유 기회</a:t>
            </a:r>
            <a:endParaRPr lang="en-US" altLang="ko-KR" sz="2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5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2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사회성</a:t>
            </a:r>
            <a:r>
              <a:rPr lang="en-US" altLang="ko-KR" sz="2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공감력</a:t>
            </a:r>
            <a:r>
              <a:rPr lang="ko-KR" altLang="en-US" sz="2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향상</a:t>
            </a:r>
            <a:endParaRPr lang="en-US" altLang="ko-KR" sz="2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5000"/>
              </a:lnSpc>
            </a:pP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→</a:t>
            </a: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발표를 통한 </a:t>
            </a:r>
            <a:r>
              <a:rPr lang="ko-KR" altLang="en-US" sz="2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자신감 향상</a:t>
            </a:r>
            <a:endParaRPr lang="en-US" altLang="ko-KR" sz="2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47763" y="1363233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ko-KR" altLang="en-US" sz="2000" dirty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청소년 그룹음악활동</a:t>
            </a:r>
            <a:endParaRPr lang="en-US" altLang="ko-KR" sz="2000" dirty="0">
              <a:solidFill>
                <a:prstClr val="black"/>
              </a:solidFill>
              <a:latin typeface="한컴 솔잎 M" panose="02020603020101020101" pitchFamily="18" charset="-127"/>
              <a:ea typeface="한컴 솔잎 M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40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양쪽 모서리가 잘린 사각형 7"/>
          <p:cNvSpPr/>
          <p:nvPr/>
        </p:nvSpPr>
        <p:spPr>
          <a:xfrm rot="10800000">
            <a:off x="3193752" y="1083121"/>
            <a:ext cx="2759730" cy="1278202"/>
          </a:xfrm>
          <a:prstGeom prst="snip2Same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229" y="201700"/>
            <a:ext cx="7130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2019</a:t>
            </a:r>
            <a:r>
              <a:rPr lang="ko-KR" altLang="en-US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학습지원센터 베스트 사업</a:t>
            </a:r>
            <a:endParaRPr lang="en-US" altLang="ko-KR" sz="3000" dirty="0">
              <a:solidFill>
                <a:prstClr val="black"/>
              </a:solidFill>
              <a:latin typeface="한컴 소망 B" panose="02020603020101020101" pitchFamily="18" charset="-127"/>
              <a:ea typeface="한컴 소망 B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2777919" y="2582373"/>
            <a:ext cx="3514523" cy="3806852"/>
            <a:chOff x="4336" y="1155"/>
            <a:chExt cx="464" cy="544"/>
          </a:xfrm>
        </p:grpSpPr>
        <p:sp>
          <p:nvSpPr>
            <p:cNvPr id="33" name="AutoShape 27"/>
            <p:cNvSpPr>
              <a:spLocks noChangeArrowheads="1"/>
            </p:cNvSpPr>
            <p:nvPr/>
          </p:nvSpPr>
          <p:spPr bwMode="ltGray">
            <a:xfrm>
              <a:off x="4336" y="1155"/>
              <a:ext cx="464" cy="544"/>
            </a:xfrm>
            <a:prstGeom prst="roundRect">
              <a:avLst>
                <a:gd name="adj" fmla="val 11921"/>
              </a:avLst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ltGray">
            <a:xfrm>
              <a:off x="4358" y="1185"/>
              <a:ext cx="238" cy="134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969174" y="2693041"/>
            <a:ext cx="3165403" cy="313932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통합</a:t>
            </a: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맹학교</a:t>
            </a: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r>
              <a:rPr lang="ko-KR" altLang="en-US" sz="2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정안학생</a:t>
            </a: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</a:p>
          <a:p>
            <a:pPr>
              <a:lnSpc>
                <a:spcPct val="135000"/>
              </a:lnSpc>
            </a:pP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시각장애인 </a:t>
            </a:r>
            <a:r>
              <a:rPr lang="ko-KR" altLang="en-US" sz="20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멘토</a:t>
            </a:r>
            <a:endParaRPr lang="en-US" altLang="ko-KR" sz="2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→ </a:t>
            </a:r>
            <a:r>
              <a:rPr lang="ko-KR" altLang="en-US" sz="2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다양한 주체 통합 활동    </a:t>
            </a:r>
            <a:endParaRPr lang="en-US" altLang="ko-KR" sz="2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체험</a:t>
            </a: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인식개선</a:t>
            </a: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봉사</a:t>
            </a:r>
            <a:endParaRPr lang="en-US" altLang="ko-KR" sz="2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5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→</a:t>
            </a:r>
            <a:r>
              <a:rPr lang="en-US" altLang="ko-KR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사회 기여 활동</a:t>
            </a:r>
            <a:endParaRPr lang="en-US" altLang="ko-KR" sz="2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5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→ </a:t>
            </a:r>
            <a:r>
              <a:rPr lang="ko-KR" altLang="en-US" sz="2000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효능감</a:t>
            </a:r>
            <a:r>
              <a:rPr lang="en-US" altLang="ko-KR" sz="2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공동체 의식 함양</a:t>
            </a:r>
            <a:endParaRPr lang="en-US" altLang="ko-KR" sz="20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62875" y="1116810"/>
            <a:ext cx="2679028" cy="951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2. </a:t>
            </a:r>
            <a:r>
              <a:rPr lang="ko-KR" altLang="en-US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청소년 자기주도</a:t>
            </a:r>
            <a:endParaRPr lang="en-US" altLang="ko-KR" sz="2000" dirty="0" smtClean="0">
              <a:solidFill>
                <a:prstClr val="black"/>
              </a:solidFill>
              <a:latin typeface="한컴 솔잎 M" panose="02020603020101020101" pitchFamily="18" charset="-127"/>
              <a:ea typeface="한컴 솔잎 M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“</a:t>
            </a:r>
            <a:r>
              <a:rPr lang="ko-KR" altLang="en-US" sz="2000" dirty="0" err="1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몽땅플레이</a:t>
            </a:r>
            <a:r>
              <a:rPr lang="en-US" altLang="ko-KR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”</a:t>
            </a:r>
            <a:endParaRPr lang="ko-KR" altLang="en-US" sz="2000" dirty="0">
              <a:solidFill>
                <a:prstClr val="black"/>
              </a:solidFill>
              <a:latin typeface="한컴 솔잎 M" panose="02020603020101020101" pitchFamily="18" charset="-127"/>
              <a:ea typeface="한컴 솔잎 M" panose="02020603020101020101" pitchFamily="18" charset="-127"/>
            </a:endParaRPr>
          </a:p>
        </p:txBody>
      </p:sp>
      <p:pic>
        <p:nvPicPr>
          <p:cNvPr id="59" name="_x35131424" descr="EMB0000265006d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6" y="4406689"/>
            <a:ext cx="2558949" cy="1982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_x222611720" descr="EMB0000265006c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915" t="7021" r="18571" b="5067"/>
          <a:stretch>
            <a:fillRect/>
          </a:stretch>
        </p:blipFill>
        <p:spPr bwMode="auto">
          <a:xfrm>
            <a:off x="165437" y="1083120"/>
            <a:ext cx="2558949" cy="18183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_x35131344" descr="EMB0000265006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1" y="2901474"/>
            <a:ext cx="2539419" cy="158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14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710576" y="962928"/>
            <a:ext cx="2679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3. </a:t>
            </a:r>
            <a:r>
              <a:rPr lang="ko-KR" altLang="en-US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학업 및 정서지원</a:t>
            </a:r>
            <a:endParaRPr lang="en-US" altLang="ko-KR" sz="2000" dirty="0" smtClean="0">
              <a:solidFill>
                <a:prstClr val="black"/>
              </a:solidFill>
              <a:latin typeface="한컴 솔잎 M" panose="02020603020101020101" pitchFamily="18" charset="-127"/>
              <a:ea typeface="한컴 솔잎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   “</a:t>
            </a:r>
            <a:r>
              <a:rPr lang="ko-KR" altLang="en-US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두런두런 </a:t>
            </a:r>
            <a:r>
              <a:rPr lang="ko-KR" altLang="en-US" sz="2000" dirty="0" err="1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멘토링</a:t>
            </a:r>
            <a:r>
              <a:rPr lang="en-US" altLang="ko-KR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”</a:t>
            </a:r>
            <a:endParaRPr lang="ko-KR" altLang="en-US" sz="2000" dirty="0">
              <a:solidFill>
                <a:prstClr val="black"/>
              </a:solidFill>
              <a:latin typeface="한컴 솔잎 M" panose="02020603020101020101" pitchFamily="18" charset="-127"/>
              <a:ea typeface="한컴 솔잎 M" panose="0202060302010102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3229" y="201700"/>
            <a:ext cx="7130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2019</a:t>
            </a:r>
            <a:r>
              <a:rPr lang="ko-KR" altLang="en-US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30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학습지원센터 베스트 사업</a:t>
            </a:r>
            <a:endParaRPr lang="en-US" altLang="ko-KR" sz="3000" dirty="0">
              <a:solidFill>
                <a:prstClr val="black"/>
              </a:solidFill>
              <a:latin typeface="한컴 소망 B" panose="02020603020101020101" pitchFamily="18" charset="-127"/>
              <a:ea typeface="한컴 소망 B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-26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313151" y="1338724"/>
            <a:ext cx="4818076" cy="4182594"/>
            <a:chOff x="337803" y="1144919"/>
            <a:chExt cx="4818076" cy="4182594"/>
          </a:xfrm>
        </p:grpSpPr>
        <p:pic>
          <p:nvPicPr>
            <p:cNvPr id="3081" name="_x221867784" descr="EMB0000265006f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03" y="1144919"/>
              <a:ext cx="2440222" cy="22619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_x221867944" descr="EMB0000265006f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03" y="3406829"/>
              <a:ext cx="2440222" cy="19206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529" y="1149533"/>
              <a:ext cx="2419350" cy="225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5579" y="3406829"/>
              <a:ext cx="2400300" cy="192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그룹 23"/>
          <p:cNvGrpSpPr/>
          <p:nvPr/>
        </p:nvGrpSpPr>
        <p:grpSpPr>
          <a:xfrm>
            <a:off x="5350394" y="2210765"/>
            <a:ext cx="3266674" cy="4354180"/>
            <a:chOff x="6161839" y="2696329"/>
            <a:chExt cx="2732539" cy="1653976"/>
          </a:xfrm>
        </p:grpSpPr>
        <p:sp>
          <p:nvSpPr>
            <p:cNvPr id="27" name="Freeform 35"/>
            <p:cNvSpPr>
              <a:spLocks/>
            </p:cNvSpPr>
            <p:nvPr/>
          </p:nvSpPr>
          <p:spPr bwMode="ltGray">
            <a:xfrm>
              <a:off x="6256481" y="2744131"/>
              <a:ext cx="857839" cy="551325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 sz="2000">
                <a:solidFill>
                  <a:prstClr val="black"/>
                </a:solidFill>
              </a:endParaRPr>
            </a:p>
          </p:txBody>
        </p:sp>
        <p:sp>
          <p:nvSpPr>
            <p:cNvPr id="32" name="AutoShape 27"/>
            <p:cNvSpPr>
              <a:spLocks noChangeArrowheads="1"/>
            </p:cNvSpPr>
            <p:nvPr/>
          </p:nvSpPr>
          <p:spPr bwMode="ltGray">
            <a:xfrm>
              <a:off x="6161839" y="2696329"/>
              <a:ext cx="2732539" cy="1653976"/>
            </a:xfrm>
            <a:prstGeom prst="roundRect">
              <a:avLst>
                <a:gd name="adj" fmla="val 11921"/>
              </a:avLst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 sz="200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640154" y="2437328"/>
            <a:ext cx="3249206" cy="4039567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5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정서</a:t>
            </a:r>
            <a:r>
              <a:rPr lang="en-US" altLang="ko-KR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·</a:t>
            </a:r>
            <a:r>
              <a:rPr lang="ko-KR" altLang="en-US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학업 지원</a:t>
            </a:r>
            <a:endParaRPr lang="en-US" altLang="ko-KR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5000"/>
              </a:lnSpc>
            </a:pPr>
            <a:r>
              <a:rPr lang="ko-KR" altLang="en-US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→ </a:t>
            </a:r>
            <a:r>
              <a:rPr lang="ko-KR" altLang="en-US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양질의 자원봉사자 운영</a:t>
            </a:r>
            <a:endParaRPr lang="en-US" altLang="ko-KR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5000"/>
              </a:lnSpc>
            </a:pPr>
            <a:r>
              <a:rPr lang="ko-KR" altLang="en-US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시각장애인 학생 이해</a:t>
            </a:r>
            <a:endParaRPr lang="en-US" altLang="ko-KR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5000"/>
              </a:lnSpc>
            </a:pPr>
            <a:r>
              <a:rPr lang="en-US" altLang="ko-KR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r>
              <a:rPr lang="ko-KR" altLang="en-US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활동 오리엔테이션</a:t>
            </a:r>
            <a:endParaRPr lang="en-US" altLang="ko-KR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35000"/>
              </a:lnSpc>
            </a:pPr>
            <a:r>
              <a:rPr lang="en-US" altLang="ko-KR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r>
              <a:rPr lang="ko-KR" altLang="en-US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수업일지 피드백</a:t>
            </a:r>
            <a:endParaRPr lang="en-US" altLang="ko-KR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소외된 시각장애 학생을 위한 </a:t>
            </a:r>
            <a:r>
              <a:rPr lang="en-US" altLang="ko-KR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찾아가는서비스</a:t>
            </a:r>
            <a:r>
              <a:rPr lang="en-US" altLang="ko-KR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→</a:t>
            </a:r>
            <a:r>
              <a:rPr lang="ko-KR" altLang="en-US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통합교육 경제지원대상자</a:t>
            </a:r>
            <a:endParaRPr lang="en-US" altLang="ko-KR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  <a:r>
              <a:rPr lang="ko-KR" altLang="en-US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맹학교내</a:t>
            </a:r>
            <a:r>
              <a:rPr lang="ko-KR" altLang="en-US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기숙 학생 </a:t>
            </a:r>
            <a:endParaRPr lang="en-US" altLang="ko-KR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→ </a:t>
            </a:r>
            <a:r>
              <a:rPr lang="ko-KR" altLang="en-US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서비스 확대 요구 </a:t>
            </a:r>
            <a:r>
              <a:rPr lang="ko-KR" altLang="en-US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높음</a:t>
            </a:r>
            <a:endParaRPr lang="en-US" altLang="ko-KR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1" name="한쪽 모서리가 잘린 사각형 30"/>
          <p:cNvSpPr/>
          <p:nvPr/>
        </p:nvSpPr>
        <p:spPr>
          <a:xfrm>
            <a:off x="5455982" y="986078"/>
            <a:ext cx="3101797" cy="1099870"/>
          </a:xfrm>
          <a:prstGeom prst="snip1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8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-25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228" y="396665"/>
            <a:ext cx="429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가장 </a:t>
            </a:r>
            <a:r>
              <a:rPr lang="ko-KR" altLang="en-US" sz="24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기억에 남는 사례</a:t>
            </a:r>
            <a:endParaRPr lang="en-US" altLang="ko-KR" sz="2400" dirty="0" smtClean="0">
              <a:solidFill>
                <a:prstClr val="black"/>
              </a:solidFill>
              <a:latin typeface="한컴 소망 B" panose="02020603020101020101" pitchFamily="18" charset="-127"/>
              <a:ea typeface="한컴 소망 B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13296" y="406400"/>
            <a:ext cx="4298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가장 </a:t>
            </a:r>
            <a:r>
              <a:rPr lang="ko-KR" altLang="en-US" sz="2400" dirty="0" smtClean="0">
                <a:solidFill>
                  <a:prstClr val="black"/>
                </a:solidFill>
                <a:latin typeface="한컴 소망 B" panose="02020603020101020101" pitchFamily="18" charset="-127"/>
                <a:ea typeface="한컴 소망 B" panose="02020603020101020101" pitchFamily="18" charset="-127"/>
                <a:cs typeface="함초롬바탕" panose="02030504000101010101" pitchFamily="18" charset="-127"/>
              </a:rPr>
              <a:t>어려웠던 사례</a:t>
            </a:r>
            <a:endParaRPr lang="en-US" altLang="ko-KR" sz="2400" dirty="0" smtClean="0">
              <a:solidFill>
                <a:prstClr val="black"/>
              </a:solidFill>
              <a:latin typeface="한컴 소망 B" panose="02020603020101020101" pitchFamily="18" charset="-127"/>
              <a:ea typeface="한컴 소망 B" panose="0202060302010102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3" name="한쪽 모서리가 잘린 사각형 32"/>
          <p:cNvSpPr/>
          <p:nvPr/>
        </p:nvSpPr>
        <p:spPr>
          <a:xfrm rot="10800000">
            <a:off x="258536" y="1143477"/>
            <a:ext cx="4123893" cy="995302"/>
          </a:xfrm>
          <a:prstGeom prst="snip1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2" name="한쪽 모서리가 잘린 사각형 31"/>
          <p:cNvSpPr/>
          <p:nvPr/>
        </p:nvSpPr>
        <p:spPr>
          <a:xfrm rot="10800000" flipH="1">
            <a:off x="4940296" y="1143476"/>
            <a:ext cx="3858077" cy="995303"/>
          </a:xfrm>
          <a:prstGeom prst="snip1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5005700" y="4828478"/>
            <a:ext cx="3800672" cy="1739590"/>
            <a:chOff x="5005700" y="4828478"/>
            <a:chExt cx="3800672" cy="1739590"/>
          </a:xfrm>
        </p:grpSpPr>
        <p:pic>
          <p:nvPicPr>
            <p:cNvPr id="4097" name="_x35136080" descr="EMB0000265006f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937" r="2122"/>
            <a:stretch>
              <a:fillRect/>
            </a:stretch>
          </p:blipFill>
          <p:spPr bwMode="auto">
            <a:xfrm>
              <a:off x="5005700" y="4828478"/>
              <a:ext cx="1807879" cy="173958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_x35136080" descr="EMB0000265007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287" y="4828478"/>
              <a:ext cx="1869085" cy="173959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그룹 11"/>
          <p:cNvGrpSpPr/>
          <p:nvPr/>
        </p:nvGrpSpPr>
        <p:grpSpPr>
          <a:xfrm>
            <a:off x="247385" y="3866454"/>
            <a:ext cx="4045835" cy="2880034"/>
            <a:chOff x="247385" y="3866454"/>
            <a:chExt cx="4045835" cy="2880034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85" y="3866454"/>
              <a:ext cx="2030870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256" y="3877605"/>
              <a:ext cx="1977964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536" y="5366757"/>
              <a:ext cx="2019719" cy="1379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482" y="5366757"/>
              <a:ext cx="1972738" cy="1379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247385" y="2225607"/>
            <a:ext cx="4135044" cy="1514185"/>
            <a:chOff x="4336" y="1155"/>
            <a:chExt cx="464" cy="544"/>
          </a:xfrm>
        </p:grpSpPr>
        <p:sp>
          <p:nvSpPr>
            <p:cNvPr id="30" name="AutoShape 27"/>
            <p:cNvSpPr>
              <a:spLocks noChangeArrowheads="1"/>
            </p:cNvSpPr>
            <p:nvPr/>
          </p:nvSpPr>
          <p:spPr bwMode="ltGray">
            <a:xfrm>
              <a:off x="4336" y="1155"/>
              <a:ext cx="464" cy="544"/>
            </a:xfrm>
            <a:prstGeom prst="roundRect">
              <a:avLst>
                <a:gd name="adj" fmla="val 11921"/>
              </a:avLst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ltGray">
            <a:xfrm>
              <a:off x="4358" y="1185"/>
              <a:ext cx="238" cy="134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79084" y="2324407"/>
            <a:ext cx="4224254" cy="126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altLang="ko-KR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2018</a:t>
            </a:r>
            <a:r>
              <a:rPr lang="ko-KR" altLang="en-US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년 한글</a:t>
            </a:r>
            <a:r>
              <a:rPr lang="en-US" altLang="ko-KR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r>
              <a:rPr lang="ko-KR" altLang="en-US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일본어 점자 교육 수료</a:t>
            </a:r>
            <a:endParaRPr lang="en-US" altLang="ko-KR" sz="17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altLang="ko-KR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2019</a:t>
            </a:r>
            <a:r>
              <a:rPr lang="ko-KR" altLang="en-US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년 한글 </a:t>
            </a:r>
            <a:r>
              <a:rPr lang="ko-KR" altLang="en-US" sz="17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점역교정시험대비반</a:t>
            </a:r>
            <a:r>
              <a:rPr lang="ko-KR" altLang="en-US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수료</a:t>
            </a:r>
            <a:endParaRPr lang="en-US" altLang="ko-KR" sz="17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→ </a:t>
            </a:r>
            <a:r>
              <a:rPr lang="ko-KR" altLang="en-US" sz="2000" dirty="0" err="1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일본어개별화교육</a:t>
            </a:r>
            <a:r>
              <a:rPr lang="ko-KR" altLang="en-US" sz="2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강사 참여 예정</a:t>
            </a:r>
            <a:endParaRPr lang="en-US" altLang="ko-KR" sz="2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pSp>
        <p:nvGrpSpPr>
          <p:cNvPr id="39" name="Group 26"/>
          <p:cNvGrpSpPr>
            <a:grpSpLocks/>
          </p:cNvGrpSpPr>
          <p:nvPr/>
        </p:nvGrpSpPr>
        <p:grpSpPr bwMode="auto">
          <a:xfrm>
            <a:off x="4940296" y="2256429"/>
            <a:ext cx="3866076" cy="2164543"/>
            <a:chOff x="4336" y="1155"/>
            <a:chExt cx="464" cy="544"/>
          </a:xfrm>
        </p:grpSpPr>
        <p:sp>
          <p:nvSpPr>
            <p:cNvPr id="40" name="AutoShape 27"/>
            <p:cNvSpPr>
              <a:spLocks noChangeArrowheads="1"/>
            </p:cNvSpPr>
            <p:nvPr/>
          </p:nvSpPr>
          <p:spPr bwMode="ltGray">
            <a:xfrm>
              <a:off x="4336" y="1155"/>
              <a:ext cx="464" cy="544"/>
            </a:xfrm>
            <a:prstGeom prst="roundRect">
              <a:avLst>
                <a:gd name="adj" fmla="val 11921"/>
              </a:avLst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ltGray">
            <a:xfrm>
              <a:off x="4360" y="1181"/>
              <a:ext cx="238" cy="134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997768" y="2470305"/>
            <a:ext cx="3710402" cy="185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ko-KR" altLang="en-US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욕구를 반영하여 </a:t>
            </a:r>
            <a:r>
              <a:rPr lang="en-US" altLang="ko-KR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19</a:t>
            </a:r>
            <a:r>
              <a:rPr lang="ko-KR" altLang="en-US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년도 사업 지속 운영했으나 참석률이 감소됨</a:t>
            </a:r>
            <a:r>
              <a:rPr lang="en-US" altLang="ko-KR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ko-KR" altLang="en-US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참여자의 만족도 높았으나</a:t>
            </a:r>
            <a:r>
              <a:rPr lang="en-US" altLang="ko-KR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7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소수의 참여 인원과 직원 업무 부담으로 프로그램 폐지 결정</a:t>
            </a:r>
            <a:endParaRPr lang="en-US" altLang="ko-KR" sz="17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7386" y="1123117"/>
            <a:ext cx="4045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일본어자원봉사자의</a:t>
            </a:r>
            <a:endParaRPr lang="en-US" altLang="ko-KR" sz="2000" dirty="0">
              <a:solidFill>
                <a:prstClr val="black"/>
              </a:solidFill>
              <a:latin typeface="한컴 솔잎 M" panose="02020603020101020101" pitchFamily="18" charset="-127"/>
              <a:ea typeface="한컴 솔잎 M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 </a:t>
            </a:r>
            <a:r>
              <a:rPr lang="en-US" altLang="ko-KR" sz="2000" dirty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“</a:t>
            </a:r>
            <a:r>
              <a:rPr lang="ko-KR" altLang="en-US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점역</a:t>
            </a:r>
            <a:r>
              <a:rPr lang="en-US" altLang="ko-KR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·</a:t>
            </a:r>
            <a:r>
              <a:rPr lang="ko-KR" altLang="en-US" sz="2000" dirty="0" err="1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교정사</a:t>
            </a:r>
            <a:r>
              <a:rPr lang="en-US" altLang="ko-KR" sz="2000" dirty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”</a:t>
            </a:r>
            <a:r>
              <a:rPr lang="ko-KR" altLang="en-US" sz="2000" dirty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 </a:t>
            </a:r>
            <a:r>
              <a:rPr lang="en-US" altLang="ko-KR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2</a:t>
            </a:r>
            <a:r>
              <a:rPr lang="ko-KR" altLang="en-US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급 자격증 </a:t>
            </a:r>
            <a:r>
              <a:rPr lang="ko-KR" altLang="en-US" sz="2000" dirty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획득</a:t>
            </a:r>
            <a:r>
              <a:rPr lang="en-US" altLang="ko-KR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!</a:t>
            </a:r>
            <a:endParaRPr lang="ko-KR" altLang="en-US" sz="2000" dirty="0">
              <a:solidFill>
                <a:prstClr val="black"/>
              </a:solidFill>
              <a:latin typeface="한컴 솔잎 M" panose="02020603020101020101" pitchFamily="18" charset="-127"/>
              <a:ea typeface="한컴 솔잎 M" panose="02020603020101020101" pitchFamily="18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05700" y="1446246"/>
            <a:ext cx="3702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prstClr val="black"/>
                </a:solidFill>
                <a:latin typeface="한컴 솔잎 M" panose="02020603020101020101" pitchFamily="18" charset="-127"/>
                <a:ea typeface="한컴 솔잎 M" panose="02020603020101020101" pitchFamily="18" charset="-127"/>
              </a:rPr>
              <a:t>영어학습동아리 폐지</a:t>
            </a:r>
            <a:endParaRPr lang="ko-KR" altLang="en-US" sz="2000" dirty="0">
              <a:solidFill>
                <a:prstClr val="black"/>
              </a:solidFill>
              <a:latin typeface="한컴 솔잎 M" panose="02020603020101020101" pitchFamily="18" charset="-127"/>
              <a:ea typeface="한컴 솔잎 M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2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8208912" cy="1470025"/>
          </a:xfrm>
        </p:spPr>
        <p:txBody>
          <a:bodyPr/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평생교육팀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사업 결과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AutoShape 35"/>
          <p:cNvSpPr>
            <a:spLocks noChangeArrowheads="1"/>
          </p:cNvSpPr>
          <p:nvPr/>
        </p:nvSpPr>
        <p:spPr bwMode="auto">
          <a:xfrm flipH="1" flipV="1">
            <a:off x="1763688" y="3717032"/>
            <a:ext cx="57961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6511636" y="6481618"/>
            <a:ext cx="3112654" cy="401782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2019</a:t>
            </a:r>
            <a:r>
              <a:rPr lang="ko-KR" altLang="en-US" smtClean="0">
                <a:solidFill>
                  <a:prstClr val="black"/>
                </a:solidFill>
              </a:rPr>
              <a:t>년 사업평가 </a:t>
            </a:r>
            <a:r>
              <a:rPr lang="en-US" altLang="ko-KR" dirty="0" smtClean="0">
                <a:solidFill>
                  <a:prstClr val="black"/>
                </a:solidFill>
              </a:rPr>
              <a:t>- </a:t>
            </a:r>
            <a:r>
              <a:rPr lang="ko-KR" altLang="en-US" smtClean="0">
                <a:solidFill>
                  <a:prstClr val="black"/>
                </a:solidFill>
              </a:rPr>
              <a:t>평생교육팀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" y="236928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30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2019</a:t>
            </a:r>
            <a:r>
              <a:rPr lang="ko-KR" altLang="en-US" sz="30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중점추진사항 운영결과보고</a:t>
            </a:r>
            <a:endParaRPr lang="ko-KR" altLang="en-US" sz="3000" b="1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33103" y="1445313"/>
            <a:ext cx="2752460" cy="597437"/>
          </a:xfrm>
          <a:prstGeom prst="rect">
            <a:avLst/>
          </a:prstGeom>
          <a:gradFill flip="none" rotWithShape="1">
            <a:gsLst>
              <a:gs pos="17000">
                <a:schemeClr val="accent4">
                  <a:lumMod val="0"/>
                  <a:lumOff val="100000"/>
                </a:schemeClr>
              </a:gs>
              <a:gs pos="56000">
                <a:srgbClr val="FEE0BE"/>
              </a:gs>
              <a:gs pos="86000">
                <a:srgbClr val="FCC59B"/>
              </a:gs>
              <a:gs pos="100000">
                <a:srgbClr val="F9A977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2019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중점추진방향</a:t>
            </a:r>
            <a:endParaRPr lang="ko-KR" altLang="en-US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086546" y="2187717"/>
            <a:ext cx="5841554" cy="2085026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0" rtlCol="0" anchor="ctr" anchorCtr="0">
            <a:noAutofit/>
          </a:bodyPr>
          <a:lstStyle/>
          <a:p>
            <a:pPr marL="342900" indent="-342900" fontAlgn="base">
              <a:lnSpc>
                <a:spcPct val="150000"/>
              </a:lnSpc>
              <a:buFontTx/>
              <a:buAutoNum type="arabicParenR"/>
            </a:pP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찾아가는 인문교양 교실 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 err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강동지회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연계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운영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AutoNum type="arabicParenR"/>
            </a:pP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문화공연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 err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서울시향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우리동네 음악회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운영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AutoNum type="arabicParenR"/>
            </a:pPr>
            <a:r>
              <a:rPr lang="en-US" altLang="ko-KR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건강교실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강동구 보건소 연계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운영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AutoNum type="arabicParenR"/>
            </a:pPr>
            <a:r>
              <a:rPr lang="ko-KR" altLang="en-US" dirty="0" err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뷰티아카데미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dirty="0" err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아모레퍼시픽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강동 특약점 연계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운영</a:t>
            </a:r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33104" y="2187717"/>
            <a:ext cx="2752459" cy="2085025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marL="342900" indent="-342900" algn="ctr">
              <a:lnSpc>
                <a:spcPts val="2500"/>
              </a:lnSpc>
              <a:buFontTx/>
              <a:buAutoNum type="arabicPeriod"/>
            </a:pP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지역사회와 함께하는 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ts val="2500"/>
              </a:lnSpc>
            </a:pP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프로그램 개발</a:t>
            </a:r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086546" y="4389121"/>
            <a:ext cx="5841554" cy="1575422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rtlCol="0" anchor="ctr" anchorCtr="0">
            <a:noAutofit/>
          </a:bodyPr>
          <a:lstStyle/>
          <a:p>
            <a:pPr marL="342900" indent="-342900" fontAlgn="base">
              <a:lnSpc>
                <a:spcPct val="150000"/>
              </a:lnSpc>
              <a:buFontTx/>
              <a:buAutoNum type="arabicParenR"/>
            </a:pPr>
            <a:r>
              <a:rPr lang="ko-KR" altLang="en-US" dirty="0" err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한시복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평생교육 발표 마당 운영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 fontAlgn="base">
              <a:lnSpc>
                <a:spcPct val="150000"/>
              </a:lnSpc>
              <a:buFontTx/>
              <a:buAutoNum type="arabicParenR"/>
            </a:pPr>
            <a:r>
              <a:rPr lang="en-US" altLang="ko-KR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강동선사문화축제 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빛소리 사물놀이 동호회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참여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33104" y="4389121"/>
            <a:ext cx="2752460" cy="1575420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marL="342900" indent="-342900" fontAlgn="base" latinLnBrk="0">
              <a:lnSpc>
                <a:spcPts val="2700"/>
              </a:lnSpc>
              <a:buFont typeface="+mj-lt"/>
              <a:buAutoNum type="arabicPeriod" startAt="2"/>
            </a:pP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이용자 </a:t>
            </a:r>
            <a:r>
              <a:rPr lang="ko-KR" altLang="en-US" dirty="0" err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참여형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프로그램 확대 운영</a:t>
            </a:r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086546" y="1445313"/>
            <a:ext cx="5841554" cy="597437"/>
          </a:xfrm>
          <a:prstGeom prst="rect">
            <a:avLst/>
          </a:prstGeom>
          <a:gradFill flip="none" rotWithShape="1">
            <a:gsLst>
              <a:gs pos="15000">
                <a:srgbClr val="F2F7FC"/>
              </a:gs>
              <a:gs pos="57000">
                <a:schemeClr val="accent1">
                  <a:lumMod val="60000"/>
                  <a:lumOff val="40000"/>
                </a:schemeClr>
              </a:gs>
              <a:gs pos="84000">
                <a:schemeClr val="accent1">
                  <a:lumMod val="78000"/>
                  <a:lumOff val="22000"/>
                </a:schemeClr>
              </a:gs>
              <a:gs pos="99000">
                <a:schemeClr val="accent1">
                  <a:lumMod val="87000"/>
                  <a:lumOff val="13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2019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ko-KR" altLang="en-US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추진결과</a:t>
            </a:r>
            <a:endParaRPr lang="ko-KR" altLang="en-US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8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6511636" y="6481618"/>
            <a:ext cx="3112654" cy="401782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2019</a:t>
            </a:r>
            <a:r>
              <a:rPr lang="ko-KR" altLang="en-US" smtClean="0">
                <a:solidFill>
                  <a:prstClr val="black"/>
                </a:solidFill>
              </a:rPr>
              <a:t>년 사업평가 </a:t>
            </a:r>
            <a:r>
              <a:rPr lang="en-US" altLang="ko-KR" dirty="0" smtClean="0">
                <a:solidFill>
                  <a:prstClr val="black"/>
                </a:solidFill>
              </a:rPr>
              <a:t>- </a:t>
            </a:r>
            <a:r>
              <a:rPr lang="ko-KR" altLang="en-US" smtClean="0">
                <a:solidFill>
                  <a:prstClr val="black"/>
                </a:solidFill>
              </a:rPr>
              <a:t>평생교육팀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0" y="242133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30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2019</a:t>
            </a:r>
            <a:r>
              <a:rPr lang="ko-KR" altLang="en-US" sz="30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중점추진사항 운영결과보고</a:t>
            </a:r>
            <a:endParaRPr lang="ko-KR" altLang="en-US" sz="3000" b="1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0403" y="1434650"/>
            <a:ext cx="2458061" cy="597437"/>
          </a:xfrm>
          <a:prstGeom prst="rect">
            <a:avLst/>
          </a:prstGeom>
          <a:gradFill flip="none" rotWithShape="1">
            <a:gsLst>
              <a:gs pos="17000">
                <a:schemeClr val="accent4">
                  <a:lumMod val="0"/>
                  <a:lumOff val="100000"/>
                </a:schemeClr>
              </a:gs>
              <a:gs pos="56000">
                <a:srgbClr val="FEE0BE"/>
              </a:gs>
              <a:gs pos="86000">
                <a:srgbClr val="FCC59B"/>
              </a:gs>
              <a:gs pos="100000">
                <a:srgbClr val="F9A977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2019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중점추진방향</a:t>
            </a:r>
            <a:endParaRPr lang="ko-KR" altLang="en-US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816029" y="2136319"/>
            <a:ext cx="6112072" cy="4183561"/>
          </a:xfrm>
          <a:prstGeom prst="rect">
            <a:avLst/>
          </a:prstGeom>
          <a:solidFill>
            <a:srgbClr val="F5F9FD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88000" rtlCol="0" anchor="ctr" anchorCtr="0">
            <a:noAutofit/>
          </a:bodyPr>
          <a:lstStyle/>
          <a:p>
            <a:pPr marL="342900" indent="-342900" fontAlgn="base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Tx/>
              <a:buAutoNum type="arabicParenR"/>
            </a:pPr>
            <a:r>
              <a:rPr lang="ko-KR" altLang="en-US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문화공연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서울시립교향악단 지원사업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Tx/>
              <a:buAutoNum type="arabicParenR"/>
            </a:pP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원예교실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한국수출입은행 지원사업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Tx/>
              <a:buAutoNum type="arabicParenR"/>
            </a:pPr>
            <a:r>
              <a:rPr lang="ko-KR" altLang="en-US" dirty="0" err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투게더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하모니카 교실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한국장애인복지관협회 지원사업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Tx/>
              <a:buAutoNum type="arabicParenR"/>
            </a:pP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건강교실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강동구 보건소 지원사업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Tx/>
              <a:buAutoNum type="arabicParenR"/>
            </a:pPr>
            <a:r>
              <a:rPr lang="ko-KR" altLang="en-US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국악교실 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한국장애인복지관협회 지원사업</a:t>
            </a:r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Tx/>
              <a:buAutoNum type="arabicParenR"/>
            </a:pPr>
            <a:r>
              <a:rPr lang="ko-KR" altLang="en-US" dirty="0" err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행빚도예교실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강동송파교육지원청 지원사업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marL="342900" indent="-342900" fontAlgn="base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Tx/>
              <a:buAutoNum type="arabicParenR"/>
            </a:pPr>
            <a:r>
              <a:rPr lang="ko-KR" altLang="en-US" dirty="0" err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뷰티아카데미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강동구청 평생학습 프로그램 지원사업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pPr marL="342900" indent="-342900" fontAlgn="base">
              <a:spcBef>
                <a:spcPts val="1000"/>
              </a:spcBef>
              <a:buFontTx/>
              <a:buAutoNum type="arabicParenR"/>
            </a:pP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문화대학 야회현장학습 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장애인 숲치유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활동</a:t>
            </a:r>
            <a:endParaRPr lang="en-US" altLang="ko-KR" dirty="0" smtClean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fontAlgn="base"/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(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서부공원 녹지사업소 지원사업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20403" y="2136320"/>
            <a:ext cx="2458061" cy="4183560"/>
          </a:xfrm>
          <a:prstGeom prst="rect">
            <a:avLst/>
          </a:prstGeom>
          <a:gradFill flip="none" rotWithShape="1">
            <a:gsLst>
              <a:gs pos="53000">
                <a:schemeClr val="accent4">
                  <a:lumMod val="0"/>
                  <a:lumOff val="100000"/>
                </a:schemeClr>
              </a:gs>
              <a:gs pos="100000">
                <a:srgbClr val="FEF3E6"/>
              </a:gs>
            </a:gsLst>
            <a:path path="rect">
              <a:fillToRect r="100000" b="100000"/>
            </a:path>
            <a:tileRect l="-100000" t="-100000"/>
          </a:gradFill>
          <a:ln w="6350">
            <a:solidFill>
              <a:srgbClr val="FFFCFA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>
            <a:normAutofit/>
          </a:bodyPr>
          <a:lstStyle/>
          <a:p>
            <a:pPr marL="342900" indent="-342900" algn="ctr">
              <a:lnSpc>
                <a:spcPts val="2500"/>
              </a:lnSpc>
              <a:buFont typeface="+mj-lt"/>
              <a:buAutoNum type="arabicPeriod" startAt="3"/>
            </a:pPr>
            <a:r>
              <a: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외부 우수공모사업  </a:t>
            </a:r>
            <a:endParaRPr lang="en-US" altLang="ko-KR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ts val="2500"/>
              </a:lnSpc>
            </a:pPr>
            <a:r>
              <a:rPr lang="ko-KR" altLang="en-US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적극 참여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816029" y="1434650"/>
            <a:ext cx="6112071" cy="597437"/>
          </a:xfrm>
          <a:prstGeom prst="rect">
            <a:avLst/>
          </a:prstGeom>
          <a:gradFill flip="none" rotWithShape="1">
            <a:gsLst>
              <a:gs pos="15000">
                <a:srgbClr val="F2F7FC"/>
              </a:gs>
              <a:gs pos="57000">
                <a:schemeClr val="accent1">
                  <a:lumMod val="60000"/>
                  <a:lumOff val="40000"/>
                </a:schemeClr>
              </a:gs>
              <a:gs pos="84000">
                <a:schemeClr val="accent1">
                  <a:lumMod val="78000"/>
                  <a:lumOff val="22000"/>
                </a:schemeClr>
              </a:gs>
              <a:gs pos="99000">
                <a:schemeClr val="accent1">
                  <a:lumMod val="87000"/>
                  <a:lumOff val="13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>
            <a:normAutofit/>
          </a:bodyPr>
          <a:lstStyle/>
          <a:p>
            <a:pPr algn="ctr"/>
            <a:r>
              <a:rPr lang="en-US" altLang="ko-KR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2019</a:t>
            </a:r>
            <a:r>
              <a:rPr lang="ko-KR" altLang="en-US" b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ko-KR" altLang="en-US" b="1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추진결과</a:t>
            </a:r>
            <a:endParaRPr lang="ko-KR" altLang="en-US" b="1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6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그룹 69"/>
          <p:cNvGrpSpPr/>
          <p:nvPr/>
        </p:nvGrpSpPr>
        <p:grpSpPr>
          <a:xfrm>
            <a:off x="2723457" y="2131375"/>
            <a:ext cx="4624994" cy="680207"/>
            <a:chOff x="2457450" y="1794587"/>
            <a:chExt cx="3454400" cy="672978"/>
          </a:xfrm>
        </p:grpSpPr>
        <p:cxnSp>
          <p:nvCxnSpPr>
            <p:cNvPr id="47" name="직선 연결선 46"/>
            <p:cNvCxnSpPr/>
            <p:nvPr/>
          </p:nvCxnSpPr>
          <p:spPr>
            <a:xfrm flipH="1">
              <a:off x="2457450" y="1794587"/>
              <a:ext cx="364" cy="67297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2457450" y="2454865"/>
              <a:ext cx="34544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그룹 70"/>
          <p:cNvGrpSpPr/>
          <p:nvPr/>
        </p:nvGrpSpPr>
        <p:grpSpPr>
          <a:xfrm>
            <a:off x="3116516" y="3725386"/>
            <a:ext cx="4449537" cy="672978"/>
            <a:chOff x="2593975" y="3484738"/>
            <a:chExt cx="6659056" cy="672978"/>
          </a:xfrm>
        </p:grpSpPr>
        <p:cxnSp>
          <p:nvCxnSpPr>
            <p:cNvPr id="57" name="직선 연결선 56"/>
            <p:cNvCxnSpPr/>
            <p:nvPr/>
          </p:nvCxnSpPr>
          <p:spPr>
            <a:xfrm flipH="1">
              <a:off x="2593975" y="3484738"/>
              <a:ext cx="364" cy="6729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2593975" y="4157716"/>
              <a:ext cx="6659056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2" name="그룹 71"/>
          <p:cNvGrpSpPr/>
          <p:nvPr/>
        </p:nvGrpSpPr>
        <p:grpSpPr>
          <a:xfrm>
            <a:off x="3448059" y="5174544"/>
            <a:ext cx="4445301" cy="772440"/>
            <a:chOff x="2926384" y="5135088"/>
            <a:chExt cx="3885823" cy="672978"/>
          </a:xfrm>
        </p:grpSpPr>
        <p:cxnSp>
          <p:nvCxnSpPr>
            <p:cNvPr id="66" name="직선 연결선 65"/>
            <p:cNvCxnSpPr/>
            <p:nvPr/>
          </p:nvCxnSpPr>
          <p:spPr>
            <a:xfrm flipH="1">
              <a:off x="2926384" y="5135088"/>
              <a:ext cx="364" cy="672978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2926384" y="5808066"/>
              <a:ext cx="3885823" cy="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제목 1"/>
          <p:cNvSpPr txBox="1">
            <a:spLocks/>
          </p:cNvSpPr>
          <p:nvPr/>
        </p:nvSpPr>
        <p:spPr>
          <a:xfrm>
            <a:off x="1" y="229099"/>
            <a:ext cx="9143999" cy="65992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lang="en-US" altLang="ko-KR" sz="3000" b="1" spc="-150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2019</a:t>
            </a:r>
            <a:r>
              <a:rPr lang="ko-KR" altLang="en-US" sz="3000" b="1" spc="-150" dirty="0" smtClean="0">
                <a:solidFill>
                  <a:srgbClr val="1B416F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년 베스트 운영 단위사업 </a:t>
            </a:r>
            <a:endParaRPr lang="ko-KR" altLang="en-US" sz="3000" b="1" spc="-15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8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6528262" y="6481618"/>
            <a:ext cx="3112654" cy="401782"/>
          </a:xfrm>
        </p:spPr>
        <p:txBody>
          <a:bodyPr/>
          <a:lstStyle/>
          <a:p>
            <a:r>
              <a:rPr lang="en-US" altLang="ko-KR" dirty="0" smtClean="0">
                <a:solidFill>
                  <a:prstClr val="black"/>
                </a:solidFill>
              </a:rPr>
              <a:t>2019</a:t>
            </a:r>
            <a:r>
              <a:rPr lang="ko-KR" altLang="en-US" smtClean="0">
                <a:solidFill>
                  <a:prstClr val="black"/>
                </a:solidFill>
              </a:rPr>
              <a:t>년 사업평가 </a:t>
            </a:r>
            <a:r>
              <a:rPr lang="en-US" altLang="ko-KR" dirty="0" smtClean="0">
                <a:solidFill>
                  <a:prstClr val="black"/>
                </a:solidFill>
              </a:rPr>
              <a:t>- </a:t>
            </a:r>
            <a:r>
              <a:rPr lang="ko-KR" altLang="en-US" smtClean="0">
                <a:solidFill>
                  <a:prstClr val="black"/>
                </a:solidFill>
              </a:rPr>
              <a:t>평생교육팀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1179609" y="1423658"/>
            <a:ext cx="4148624" cy="752000"/>
            <a:chOff x="899836" y="1272537"/>
            <a:chExt cx="4148624" cy="794482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1029512" y="1272537"/>
              <a:ext cx="4018948" cy="794482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</a:t>
              </a:r>
              <a:r>
                <a:rPr lang="ko-KR" altLang="en-US" sz="2200" dirty="0" err="1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한시복</a:t>
              </a:r>
              <a:r>
                <a:rPr lang="ko-KR" altLang="en-US" sz="2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평생교육 발표마당</a:t>
              </a:r>
              <a:endParaRPr lang="ko-KR" altLang="en-US" sz="22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899836" y="1346637"/>
              <a:ext cx="701418" cy="65249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dkEdge">
              <a:bevelT w="177800" h="254000"/>
              <a:bevelB w="1524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TextBox 2"/>
            <p:cNvSpPr txBox="1"/>
            <p:nvPr/>
          </p:nvSpPr>
          <p:spPr>
            <a:xfrm>
              <a:off x="1049289" y="1421810"/>
              <a:ext cx="301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1</a:t>
              </a:r>
              <a:endPara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1179609" y="2951837"/>
            <a:ext cx="4399386" cy="786048"/>
            <a:chOff x="943992" y="2530753"/>
            <a:chExt cx="4148624" cy="794482"/>
          </a:xfrm>
        </p:grpSpPr>
        <p:sp>
          <p:nvSpPr>
            <p:cNvPr id="36" name="모서리가 둥근 직사각형 35"/>
            <p:cNvSpPr/>
            <p:nvPr/>
          </p:nvSpPr>
          <p:spPr>
            <a:xfrm>
              <a:off x="1073668" y="2530753"/>
              <a:ext cx="4018948" cy="794482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    문화공연 </a:t>
              </a:r>
              <a:r>
                <a:rPr lang="en-US" altLang="ko-KR" sz="2200" dirty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‘</a:t>
              </a:r>
              <a:r>
                <a:rPr lang="ko-KR" altLang="en-US" sz="220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우리동네 </a:t>
              </a:r>
              <a:r>
                <a:rPr lang="ko-KR" altLang="en-US" sz="220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음악회</a:t>
              </a:r>
              <a:r>
                <a:rPr lang="en-US" altLang="ko-KR" sz="2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’</a:t>
              </a:r>
              <a:endParaRPr lang="ko-KR" altLang="en-US" sz="22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37" name="타원 36"/>
            <p:cNvSpPr/>
            <p:nvPr/>
          </p:nvSpPr>
          <p:spPr>
            <a:xfrm>
              <a:off x="943992" y="2604853"/>
              <a:ext cx="701418" cy="65249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dkEdge">
              <a:bevelT w="177800" h="254000"/>
              <a:bevelB w="1524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TextBox 37"/>
            <p:cNvSpPr txBox="1"/>
            <p:nvPr/>
          </p:nvSpPr>
          <p:spPr>
            <a:xfrm>
              <a:off x="1093444" y="2697161"/>
              <a:ext cx="301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</a:t>
              </a:r>
              <a:endPara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1179609" y="4522498"/>
            <a:ext cx="4148624" cy="774598"/>
            <a:chOff x="725405" y="3932748"/>
            <a:chExt cx="4148624" cy="794482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855081" y="3932748"/>
              <a:ext cx="4018948" cy="794482"/>
            </a:xfrm>
            <a:prstGeom prst="roundRect">
              <a:avLst>
                <a:gd name="adj" fmla="val 5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2200" dirty="0" smtClean="0">
                  <a:solidFill>
                    <a:prstClr val="white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동화구연 교실</a:t>
              </a:r>
              <a:endParaRPr lang="ko-KR" altLang="en-US" sz="2200" dirty="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40" name="타원 39"/>
            <p:cNvSpPr/>
            <p:nvPr/>
          </p:nvSpPr>
          <p:spPr>
            <a:xfrm>
              <a:off x="725405" y="4006848"/>
              <a:ext cx="701418" cy="652497"/>
            </a:xfrm>
            <a:prstGeom prst="ellipse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dkEdge">
              <a:bevelT w="177800" h="254000"/>
              <a:bevelB w="1524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TextBox 40"/>
            <p:cNvSpPr txBox="1"/>
            <p:nvPr/>
          </p:nvSpPr>
          <p:spPr>
            <a:xfrm>
              <a:off x="879460" y="4082021"/>
              <a:ext cx="3019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</a:t>
              </a:r>
              <a:endParaRPr lang="ko-KR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55" name="직사각형 54"/>
          <p:cNvSpPr/>
          <p:nvPr/>
        </p:nvSpPr>
        <p:spPr>
          <a:xfrm>
            <a:off x="2178548" y="2329353"/>
            <a:ext cx="5714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이용자 </a:t>
            </a:r>
            <a:r>
              <a:rPr lang="ko-KR" altLang="en-US" dirty="0" err="1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참여형</a:t>
            </a:r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프로그램 확대</a:t>
            </a:r>
            <a:r>
              <a:rPr lang="en-US" altLang="ko-KR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홍보효과</a:t>
            </a:r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3448059" y="3945525"/>
            <a:ext cx="4711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이용자 및 지역주민</a:t>
            </a:r>
            <a:r>
              <a:rPr lang="en-US" altLang="ko-KR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함께</a:t>
            </a:r>
            <a:r>
              <a:rPr lang="en-US" altLang="ko-KR" dirty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참여 확대</a:t>
            </a:r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448059" y="5437374"/>
            <a:ext cx="427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solidFill>
                  <a:prstClr val="black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고덕유치원 발표회 성과 및 자격증 취득</a:t>
            </a:r>
            <a:endParaRPr lang="ko-KR" altLang="en-US" dirty="0">
              <a:solidFill>
                <a:prstClr val="black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37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7112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중도실명 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345095" y="1060680"/>
            <a:ext cx="8280920" cy="40318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200000"/>
              </a:lnSpc>
            </a:pPr>
            <a:r>
              <a:rPr kumimoji="0" lang="en-US" altLang="ko-KR" sz="1600" b="1" dirty="0" smtClean="0">
                <a:latin typeface="Arial" charset="0"/>
              </a:rPr>
              <a:t>1. </a:t>
            </a:r>
            <a:r>
              <a:rPr kumimoji="0" lang="ko-KR" altLang="en-US" sz="1600" b="1" dirty="0" smtClean="0">
                <a:latin typeface="Arial" charset="0"/>
              </a:rPr>
              <a:t>목적</a:t>
            </a:r>
            <a:r>
              <a:rPr kumimoji="0" lang="en-US" altLang="ko-KR" sz="1600" b="1" dirty="0" smtClean="0">
                <a:latin typeface="Arial" charset="0"/>
              </a:rPr>
              <a:t>: </a:t>
            </a:r>
            <a:r>
              <a:rPr kumimoji="0" lang="ko-KR" altLang="en-US" sz="1600" b="1" dirty="0" smtClean="0">
                <a:latin typeface="Arial" charset="0"/>
              </a:rPr>
              <a:t>중도실명에 따른 시각적 제약으로 이동에 불편이 있는 시각장애인에게 </a:t>
            </a:r>
            <a:r>
              <a:rPr lang="ko-KR" altLang="en-US" sz="1600" b="1" dirty="0" err="1" smtClean="0">
                <a:latin typeface="Arial" charset="0"/>
              </a:rPr>
              <a:t>흰지팡이</a:t>
            </a:r>
            <a:r>
              <a:rPr lang="ko-KR" altLang="en-US" sz="1600" b="1" dirty="0" smtClean="0">
                <a:latin typeface="Arial" charset="0"/>
              </a:rPr>
              <a:t>      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            </a:t>
            </a:r>
            <a:r>
              <a:rPr lang="ko-KR" altLang="en-US" sz="1600" b="1" dirty="0" smtClean="0">
                <a:latin typeface="Arial" charset="0"/>
              </a:rPr>
              <a:t>보행법의 체계적인 훈련프로그램을 제공하여 개별 단독보행이 가능하도록 함</a:t>
            </a:r>
            <a:r>
              <a:rPr lang="en-US" altLang="ko-KR" sz="1600" b="1" dirty="0" smtClean="0">
                <a:latin typeface="Arial" charset="0"/>
              </a:rPr>
              <a:t>.</a:t>
            </a:r>
            <a:r>
              <a:rPr kumimoji="0" lang="ko-KR" altLang="en-US" sz="1600" b="1" dirty="0" smtClean="0">
                <a:latin typeface="Arial" charset="0"/>
              </a:rPr>
              <a:t> </a:t>
            </a:r>
            <a:endParaRPr kumimoji="0"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2. </a:t>
            </a:r>
            <a:r>
              <a:rPr lang="ko-KR" altLang="en-US" sz="1600" b="1" dirty="0" smtClean="0">
                <a:latin typeface="Arial" charset="0"/>
              </a:rPr>
              <a:t>목표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err="1" smtClean="0">
                <a:latin typeface="Arial" charset="0"/>
              </a:rPr>
              <a:t>실인원</a:t>
            </a:r>
            <a:r>
              <a:rPr lang="ko-KR" altLang="en-US" sz="1600" b="1" dirty="0" smtClean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10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>
                <a:latin typeface="Arial" charset="0"/>
              </a:rPr>
              <a:t>연인원 </a:t>
            </a:r>
            <a:r>
              <a:rPr lang="en-US" altLang="ko-KR" sz="1600" b="1" dirty="0" smtClean="0">
                <a:latin typeface="Arial" charset="0"/>
              </a:rPr>
              <a:t>162</a:t>
            </a:r>
            <a:r>
              <a:rPr lang="ko-KR" altLang="en-US" sz="1600" b="1" dirty="0" smtClean="0">
                <a:latin typeface="Arial" charset="0"/>
              </a:rPr>
              <a:t>명</a:t>
            </a:r>
            <a:r>
              <a:rPr lang="en-US" altLang="ko-KR" sz="1600" b="1" dirty="0" smtClean="0">
                <a:latin typeface="Arial" charset="0"/>
              </a:rPr>
              <a:t> </a:t>
            </a:r>
            <a:endParaRPr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ko-KR" altLang="en-US" sz="1600" dirty="0"/>
              <a:t>          </a:t>
            </a:r>
            <a:r>
              <a:rPr lang="ko-KR" altLang="en-US" sz="1600" b="1" dirty="0" smtClean="0"/>
              <a:t>보행역량강화</a:t>
            </a:r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보행감각활용 </a:t>
            </a:r>
            <a:r>
              <a:rPr lang="ko-KR" altLang="en-US" sz="1600" b="1" dirty="0"/>
              <a:t>방법 </a:t>
            </a:r>
            <a:r>
              <a:rPr lang="ko-KR" altLang="en-US" sz="1600" b="1" dirty="0" smtClean="0"/>
              <a:t>및 </a:t>
            </a:r>
            <a:r>
              <a:rPr lang="ko-KR" altLang="en-US" sz="1600" b="1" dirty="0" err="1" smtClean="0"/>
              <a:t>흰지팡이</a:t>
            </a:r>
            <a:r>
              <a:rPr lang="ko-KR" altLang="en-US" sz="1600" b="1" dirty="0" smtClean="0"/>
              <a:t> 기술 습득</a:t>
            </a:r>
            <a:r>
              <a:rPr lang="en-US" altLang="ko-KR" sz="1600" b="1" dirty="0" smtClean="0"/>
              <a:t>, </a:t>
            </a:r>
            <a:r>
              <a:rPr lang="ko-KR" altLang="en-US" sz="1600" b="1" dirty="0" smtClean="0"/>
              <a:t>단독보행 자신감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/>
              <a:t>3. </a:t>
            </a:r>
            <a:r>
              <a:rPr lang="ko-KR" altLang="en-US" sz="1600" b="1" dirty="0" smtClean="0"/>
              <a:t>사업내용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1) </a:t>
            </a:r>
            <a:r>
              <a:rPr lang="ko-KR" altLang="en-US" sz="1600" b="1" dirty="0" smtClean="0"/>
              <a:t>프로그램 구성</a:t>
            </a:r>
            <a:endParaRPr lang="en-US" altLang="ko-KR" sz="1600" b="1" dirty="0" smtClean="0"/>
          </a:p>
          <a:p>
            <a:pPr eaLnBrk="0" latinLnBrk="0" hangingPunct="0">
              <a:lnSpc>
                <a:spcPct val="200000"/>
              </a:lnSpc>
            </a:pPr>
            <a:endParaRPr lang="ko-KR" altLang="en-US" sz="1600" dirty="0"/>
          </a:p>
          <a:p>
            <a:pPr eaLnBrk="0" latinLnBrk="0" hangingPunct="0">
              <a:lnSpc>
                <a:spcPct val="20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pSp>
        <p:nvGrpSpPr>
          <p:cNvPr id="2" name="그룹 4"/>
          <p:cNvGrpSpPr/>
          <p:nvPr/>
        </p:nvGrpSpPr>
        <p:grpSpPr>
          <a:xfrm>
            <a:off x="591772" y="4550484"/>
            <a:ext cx="7787565" cy="1470803"/>
            <a:chOff x="695382" y="5505608"/>
            <a:chExt cx="7787565" cy="792088"/>
          </a:xfrm>
        </p:grpSpPr>
        <p:grpSp>
          <p:nvGrpSpPr>
            <p:cNvPr id="5" name="그룹 16"/>
            <p:cNvGrpSpPr/>
            <p:nvPr/>
          </p:nvGrpSpPr>
          <p:grpSpPr>
            <a:xfrm>
              <a:off x="695382" y="5505608"/>
              <a:ext cx="2557959" cy="792088"/>
              <a:chOff x="467544" y="4221088"/>
              <a:chExt cx="3416983" cy="2414938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467544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1:1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개별지도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내관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/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가정방문 선택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467544" y="4221090"/>
                <a:ext cx="3416983" cy="75051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형태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15"/>
            <p:cNvGrpSpPr/>
            <p:nvPr/>
          </p:nvGrpSpPr>
          <p:grpSpPr>
            <a:xfrm>
              <a:off x="3310185" y="5505608"/>
              <a:ext cx="2557959" cy="792088"/>
              <a:chOff x="4211960" y="4221088"/>
              <a:chExt cx="3416983" cy="2414938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4211960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약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4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개월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주일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2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회 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오전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2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오후 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3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주 횟수 및 시간은 개별환경에 </a:t>
                </a:r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따라 변동가능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)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4211960" y="4221088"/>
                <a:ext cx="3416983" cy="7505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시간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15"/>
            <p:cNvGrpSpPr/>
            <p:nvPr/>
          </p:nvGrpSpPr>
          <p:grpSpPr>
            <a:xfrm>
              <a:off x="5924988" y="5505608"/>
              <a:ext cx="2557959" cy="792088"/>
              <a:chOff x="4211960" y="4221088"/>
              <a:chExt cx="3416983" cy="2414938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4211960" y="4221088"/>
                <a:ext cx="3416983" cy="24149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1400" b="1" dirty="0" smtClean="0">
                  <a:solidFill>
                    <a:schemeClr val="tx1"/>
                  </a:solidFill>
                </a:endParaRPr>
              </a:p>
              <a:p>
                <a:endParaRPr lang="en-US" altLang="ko-KR" sz="1200" b="1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보행이론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실내보행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주택가보행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대중교통훈련</a:t>
                </a: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번화가보행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4211960" y="4221088"/>
                <a:ext cx="3416983" cy="7505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 smtClean="0">
                    <a:solidFill>
                      <a:schemeClr val="tx1"/>
                    </a:solidFill>
                  </a:rPr>
                  <a:t>내용</a:t>
                </a:r>
                <a:endParaRPr lang="ko-KR" altLang="en-US" sz="12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156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7112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중도실명 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1225" y="1412776"/>
            <a:ext cx="8280920" cy="42780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kumimoji="0" lang="en-US" altLang="ko-KR" sz="1600" b="1" dirty="0" smtClean="0">
                <a:latin typeface="Arial" charset="0"/>
              </a:rPr>
              <a:t>4. </a:t>
            </a:r>
            <a:r>
              <a:rPr kumimoji="0" lang="ko-KR" altLang="en-US" sz="1600" b="1" dirty="0" smtClean="0">
                <a:latin typeface="Arial" charset="0"/>
              </a:rPr>
              <a:t>프로그램 내용</a:t>
            </a:r>
            <a:endParaRPr kumimoji="0"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>
                <a:latin typeface="Arial" charset="0"/>
              </a:rPr>
              <a:t> </a:t>
            </a:r>
            <a:r>
              <a:rPr lang="en-US" altLang="ko-KR" sz="1600" b="1" dirty="0" smtClean="0">
                <a:latin typeface="Arial" charset="0"/>
              </a:rPr>
              <a:t>1) </a:t>
            </a:r>
            <a:r>
              <a:rPr lang="ko-KR" altLang="en-US" sz="1600" b="1" dirty="0" smtClean="0">
                <a:latin typeface="Arial" charset="0"/>
              </a:rPr>
              <a:t>보행이론</a:t>
            </a:r>
            <a:r>
              <a:rPr lang="en-US" altLang="ko-KR" sz="1600" b="1" dirty="0" smtClean="0">
                <a:latin typeface="Arial" charset="0"/>
              </a:rPr>
              <a:t>:</a:t>
            </a:r>
            <a:r>
              <a:rPr kumimoji="0" lang="ko-KR" altLang="en-US" sz="1600" b="1" dirty="0" smtClean="0">
                <a:latin typeface="Arial" charset="0"/>
              </a:rPr>
              <a:t> 보행의 정의 및 역사</a:t>
            </a:r>
            <a:r>
              <a:rPr kumimoji="0" lang="en-US" altLang="ko-KR" sz="1600" b="1" dirty="0" smtClean="0">
                <a:latin typeface="Arial" charset="0"/>
              </a:rPr>
              <a:t>, </a:t>
            </a:r>
            <a:r>
              <a:rPr kumimoji="0" lang="ko-KR" altLang="en-US" sz="1600" b="1" dirty="0" smtClean="0">
                <a:latin typeface="Arial" charset="0"/>
              </a:rPr>
              <a:t>목적</a:t>
            </a:r>
            <a:r>
              <a:rPr kumimoji="0" lang="en-US" altLang="ko-KR" sz="1600" b="1" dirty="0" smtClean="0">
                <a:latin typeface="Arial" charset="0"/>
              </a:rPr>
              <a:t>, </a:t>
            </a:r>
            <a:r>
              <a:rPr kumimoji="0" lang="ko-KR" altLang="en-US" sz="1600" b="1" dirty="0" smtClean="0">
                <a:latin typeface="Arial" charset="0"/>
              </a:rPr>
              <a:t>종류</a:t>
            </a:r>
            <a:r>
              <a:rPr kumimoji="0" lang="en-US" altLang="ko-KR" sz="1600" b="1" dirty="0" smtClean="0">
                <a:latin typeface="Arial" charset="0"/>
              </a:rPr>
              <a:t>,  </a:t>
            </a:r>
            <a:r>
              <a:rPr kumimoji="0" lang="ko-KR" altLang="en-US" sz="1600" b="1" dirty="0" smtClean="0">
                <a:latin typeface="Arial" charset="0"/>
              </a:rPr>
              <a:t>오리엔테이션 방법에 대한 설명</a:t>
            </a:r>
            <a:endParaRPr kumimoji="0"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Arial" charset="0"/>
              </a:rPr>
              <a:t> 2) </a:t>
            </a:r>
            <a:r>
              <a:rPr lang="ko-KR" altLang="en-US" sz="1600" b="1" dirty="0" smtClean="0">
                <a:latin typeface="Arial" charset="0"/>
              </a:rPr>
              <a:t>실내보행</a:t>
            </a:r>
            <a:r>
              <a:rPr lang="en-US" altLang="ko-KR" sz="1600" b="1" dirty="0" smtClean="0">
                <a:latin typeface="Arial" charset="0"/>
              </a:rPr>
              <a:t>: </a:t>
            </a:r>
            <a:r>
              <a:rPr lang="ko-KR" altLang="en-US" sz="1600" b="1" dirty="0" smtClean="0">
                <a:latin typeface="Arial" charset="0"/>
              </a:rPr>
              <a:t>자기보호법</a:t>
            </a:r>
            <a:r>
              <a:rPr lang="en-US" altLang="ko-KR" sz="1600" b="1" dirty="0" smtClean="0">
                <a:latin typeface="Arial" charset="0"/>
              </a:rPr>
              <a:t>(</a:t>
            </a:r>
            <a:r>
              <a:rPr lang="ko-KR" altLang="en-US" sz="1600" b="1" dirty="0" err="1" smtClean="0">
                <a:latin typeface="Arial" charset="0"/>
              </a:rPr>
              <a:t>상하단보호</a:t>
            </a:r>
            <a:r>
              <a:rPr lang="en-US" altLang="ko-KR" sz="1600" b="1" dirty="0" smtClean="0">
                <a:latin typeface="Arial" charset="0"/>
              </a:rPr>
              <a:t>), </a:t>
            </a:r>
            <a:r>
              <a:rPr lang="ko-KR" altLang="en-US" sz="1600" b="1" dirty="0" smtClean="0">
                <a:latin typeface="Arial" charset="0"/>
              </a:rPr>
              <a:t>실내탐색</a:t>
            </a:r>
            <a:r>
              <a:rPr lang="en-US" altLang="ko-KR" sz="1600" b="1" dirty="0" smtClean="0">
                <a:latin typeface="Arial" charset="0"/>
              </a:rPr>
              <a:t>, </a:t>
            </a:r>
            <a:r>
              <a:rPr lang="ko-KR" altLang="en-US" sz="1600" b="1" dirty="0" smtClean="0">
                <a:latin typeface="Arial" charset="0"/>
              </a:rPr>
              <a:t>안내보행에 대한 장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〮단점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자세 등에 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대한 설명과 실습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3)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주택가보행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흰지팡이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사용에 대한 개념 이해 및 주택가의 여러 환경과 상황하에서의 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흰지팡이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기법 실습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4)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대중교통이용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흰지팡이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기법을 활용한 지하철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버스 등 대중교통이용 실습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200000"/>
              </a:lnSpc>
            </a:pP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5)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번화가 보행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복잡한 번화가에서의 </a:t>
            </a:r>
            <a:r>
              <a:rPr lang="ko-KR" altLang="en-US" sz="1600" b="1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흰지팡이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기법을 활용한 보행 실습 </a:t>
            </a:r>
            <a:endParaRPr lang="en-US" altLang="ko-KR" sz="16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650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40"/>
          <p:cNvSpPr>
            <a:spLocks noChangeShapeType="1"/>
          </p:cNvSpPr>
          <p:nvPr/>
        </p:nvSpPr>
        <p:spPr bwMode="auto">
          <a:xfrm>
            <a:off x="-1" y="836712"/>
            <a:ext cx="9144001" cy="0"/>
          </a:xfrm>
          <a:prstGeom prst="line">
            <a:avLst/>
          </a:prstGeom>
          <a:noFill/>
          <a:ln w="9525">
            <a:solidFill>
              <a:srgbClr val="33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42863" y="279400"/>
            <a:ext cx="71128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sz="28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dirty="0" smtClean="0">
                <a:latin typeface="HY견고딕" pitchFamily="18" charset="-127"/>
                <a:ea typeface="HY견고딕" pitchFamily="18" charset="-127"/>
              </a:rPr>
              <a:t>2019 </a:t>
            </a:r>
            <a:r>
              <a:rPr lang="ko-KR" altLang="en-US" sz="2800" dirty="0" smtClean="0">
                <a:latin typeface="HY견고딕" pitchFamily="18" charset="-127"/>
                <a:ea typeface="HY견고딕" pitchFamily="18" charset="-127"/>
              </a:rPr>
              <a:t>중도실명 시각장애인 보행훈련사업</a:t>
            </a:r>
            <a:endParaRPr lang="en-US" altLang="ko-KR" sz="28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Line 44"/>
          <p:cNvSpPr>
            <a:spLocks noChangeShapeType="1"/>
          </p:cNvSpPr>
          <p:nvPr/>
        </p:nvSpPr>
        <p:spPr bwMode="auto">
          <a:xfrm flipV="1">
            <a:off x="451225" y="6669360"/>
            <a:ext cx="848234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23528" y="5301208"/>
            <a:ext cx="2418467" cy="101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0" lang="en-US" altLang="ko-KR" sz="2000" b="1" i="1" dirty="0" smtClean="0">
              <a:latin typeface="Arial" charset="0"/>
            </a:endParaRPr>
          </a:p>
          <a:p>
            <a:pPr algn="ctr"/>
            <a:endParaRPr kumimoji="0" lang="en-US" altLang="ko-KR" sz="1600" b="1" i="1" dirty="0">
              <a:latin typeface="Arial" charset="0"/>
            </a:endParaRPr>
          </a:p>
        </p:txBody>
      </p:sp>
      <p:sp>
        <p:nvSpPr>
          <p:cNvPr id="17" name="Text Box 47"/>
          <p:cNvSpPr txBox="1">
            <a:spLocks noChangeArrowheads="1"/>
          </p:cNvSpPr>
          <p:nvPr/>
        </p:nvSpPr>
        <p:spPr bwMode="auto">
          <a:xfrm>
            <a:off x="451225" y="1182132"/>
            <a:ext cx="8280920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600" b="1" dirty="0" smtClean="0">
                <a:latin typeface="Arial" charset="0"/>
              </a:rPr>
              <a:t>5. </a:t>
            </a:r>
            <a:r>
              <a:rPr lang="ko-KR" altLang="en-US" sz="1600" b="1" dirty="0" smtClean="0">
                <a:latin typeface="Arial" charset="0"/>
              </a:rPr>
              <a:t>진행과정</a:t>
            </a: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lang="en-US" altLang="ko-KR" sz="1600" b="1" dirty="0" smtClean="0">
              <a:latin typeface="Arial" charset="0"/>
            </a:endParaRPr>
          </a:p>
          <a:p>
            <a:pPr eaLnBrk="0" latinLnBrk="0" hangingPunct="0">
              <a:lnSpc>
                <a:spcPct val="150000"/>
              </a:lnSpc>
            </a:pPr>
            <a:endParaRPr kumimoji="0" lang="en-US" altLang="ko-KR" sz="1600" b="1" dirty="0">
              <a:latin typeface="Arial" charset="0"/>
            </a:endParaRPr>
          </a:p>
        </p:txBody>
      </p:sp>
      <p:sp>
        <p:nvSpPr>
          <p:cNvPr id="24" name="AutoShape 35"/>
          <p:cNvSpPr>
            <a:spLocks noChangeArrowheads="1"/>
          </p:cNvSpPr>
          <p:nvPr/>
        </p:nvSpPr>
        <p:spPr bwMode="auto">
          <a:xfrm flipH="1" flipV="1">
            <a:off x="0" y="764704"/>
            <a:ext cx="7596336" cy="72008"/>
          </a:xfrm>
          <a:prstGeom prst="parallelogram">
            <a:avLst>
              <a:gd name="adj" fmla="val 229996"/>
            </a:avLst>
          </a:prstGeom>
          <a:gradFill rotWithShape="0">
            <a:gsLst>
              <a:gs pos="0">
                <a:srgbClr val="00CCFF">
                  <a:gamma/>
                  <a:shade val="26275"/>
                  <a:invGamma/>
                </a:srgbClr>
              </a:gs>
              <a:gs pos="100000">
                <a:srgbClr val="00CC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32" name="표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5112729"/>
              </p:ext>
            </p:extLst>
          </p:nvPr>
        </p:nvGraphicFramePr>
        <p:xfrm>
          <a:off x="451225" y="1772815"/>
          <a:ext cx="8369247" cy="44784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9607"/>
                <a:gridCol w="6009640"/>
              </a:tblGrid>
              <a:tr h="638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접수상담</a:t>
                      </a:r>
                      <a:r>
                        <a:rPr lang="en-US" altLang="ko-KR" sz="1400" b="1" dirty="0" smtClean="0"/>
                        <a:t>(</a:t>
                      </a:r>
                      <a:r>
                        <a:rPr lang="ko-KR" altLang="en-US" sz="1400" b="1" dirty="0" smtClean="0"/>
                        <a:t>내관</a:t>
                      </a:r>
                      <a:r>
                        <a:rPr lang="en-US" altLang="ko-KR" sz="1400" b="1" dirty="0" smtClean="0"/>
                        <a:t>/</a:t>
                      </a:r>
                      <a:r>
                        <a:rPr lang="ko-KR" altLang="en-US" sz="1400" b="1" dirty="0" smtClean="0"/>
                        <a:t>전화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보행훈련 희망자에 대한 접수상담 또는 </a:t>
                      </a:r>
                      <a:r>
                        <a:rPr lang="ko-KR" altLang="en-US" sz="1400" b="1" dirty="0" err="1" smtClean="0"/>
                        <a:t>타기관</a:t>
                      </a:r>
                      <a:r>
                        <a:rPr lang="ko-KR" altLang="en-US" sz="1400" b="1" dirty="0" smtClean="0"/>
                        <a:t> 의뢰접수</a:t>
                      </a:r>
                      <a:endParaRPr lang="en-US" altLang="ko-KR" sz="1400" b="1" dirty="0" smtClean="0"/>
                    </a:p>
                    <a:p>
                      <a:pPr algn="ctr" latinLnBrk="1"/>
                      <a:r>
                        <a:rPr lang="en-US" altLang="ko-KR" sz="1400" b="1" dirty="0" smtClean="0"/>
                        <a:t>* </a:t>
                      </a:r>
                      <a:r>
                        <a:rPr lang="ko-KR" altLang="en-US" sz="1400" b="1" dirty="0" smtClean="0"/>
                        <a:t>접수상담창구를 통한 연계의 경우 바로 재활사정 진행 가능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재활사정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보행훈련 </a:t>
                      </a:r>
                      <a:r>
                        <a:rPr lang="ko-KR" altLang="en-US" sz="1400" b="1" dirty="0" err="1" smtClean="0"/>
                        <a:t>사정지를</a:t>
                      </a:r>
                      <a:r>
                        <a:rPr lang="ko-KR" altLang="en-US" sz="1400" b="1" dirty="0" smtClean="0"/>
                        <a:t> 통한 이용자 보행욕구 확인 및 보행환경</a:t>
                      </a:r>
                      <a:r>
                        <a:rPr lang="en-US" altLang="ko-KR" sz="1400" b="1" dirty="0" smtClean="0"/>
                        <a:t>, </a:t>
                      </a:r>
                      <a:r>
                        <a:rPr lang="ko-KR" altLang="en-US" sz="1400" b="1" dirty="0" smtClean="0"/>
                        <a:t>감각 등 파악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재활계획회의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재활훈련교사 전체회의 진행</a:t>
                      </a:r>
                      <a:r>
                        <a:rPr lang="en-US" altLang="ko-KR" sz="1400" b="1" dirty="0" smtClean="0"/>
                        <a:t>(</a:t>
                      </a:r>
                      <a:r>
                        <a:rPr lang="ko-KR" altLang="en-US" sz="1400" b="1" dirty="0" smtClean="0"/>
                        <a:t>보행사정 결과 공유 및 계획 수준 논의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 smtClean="0"/>
                        <a:t>개별화계획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재활계획 논의 결과를 토대로 개별화 계획 수립 확정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개입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보행훈련 진행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86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평가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smtClean="0"/>
                        <a:t>1</a:t>
                      </a:r>
                      <a:r>
                        <a:rPr lang="ko-KR" altLang="en-US" sz="1400" b="1" dirty="0" smtClean="0"/>
                        <a:t>차 초기 평가</a:t>
                      </a:r>
                      <a:r>
                        <a:rPr lang="en-US" altLang="ko-KR" sz="1400" b="1" dirty="0" smtClean="0"/>
                        <a:t>, 2</a:t>
                      </a:r>
                      <a:r>
                        <a:rPr lang="ko-KR" altLang="en-US" sz="1400" b="1" dirty="0" smtClean="0"/>
                        <a:t>차 중간평가</a:t>
                      </a:r>
                      <a:r>
                        <a:rPr lang="en-US" altLang="ko-KR" sz="1400" b="1" dirty="0" smtClean="0"/>
                        <a:t>, 3</a:t>
                      </a:r>
                      <a:r>
                        <a:rPr lang="ko-KR" altLang="en-US" sz="1400" b="1" dirty="0" smtClean="0"/>
                        <a:t>차 종결평가 진행</a:t>
                      </a:r>
                      <a:endParaRPr lang="en-US" altLang="ko-KR" sz="1400" b="1" dirty="0" smtClean="0"/>
                    </a:p>
                    <a:p>
                      <a:pPr algn="ctr" latinLnBrk="1"/>
                      <a:r>
                        <a:rPr lang="en-US" altLang="ko-KR" sz="1400" b="1" dirty="0" smtClean="0"/>
                        <a:t>(</a:t>
                      </a:r>
                      <a:r>
                        <a:rPr lang="ko-KR" altLang="en-US" sz="1400" b="1" dirty="0" smtClean="0"/>
                        <a:t>훈련기간 및 목표수준에 따라 </a:t>
                      </a:r>
                      <a:r>
                        <a:rPr lang="en-US" altLang="ko-KR" sz="1400" b="1" dirty="0" smtClean="0"/>
                        <a:t>1</a:t>
                      </a:r>
                      <a:r>
                        <a:rPr lang="ko-KR" altLang="en-US" sz="1400" b="1" dirty="0" smtClean="0"/>
                        <a:t>차 초기평가</a:t>
                      </a:r>
                      <a:r>
                        <a:rPr lang="en-US" altLang="ko-KR" sz="1400" b="1" dirty="0" smtClean="0"/>
                        <a:t>, 2</a:t>
                      </a:r>
                      <a:r>
                        <a:rPr lang="ko-KR" altLang="en-US" sz="1400" b="1" dirty="0" smtClean="0"/>
                        <a:t>차 종결평가만으로 진행 가능</a:t>
                      </a:r>
                      <a:r>
                        <a:rPr lang="en-US" altLang="ko-KR" sz="1400" b="1" dirty="0" smtClean="0"/>
                        <a:t>)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종결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종결평가에 따라 목표달성 또는 이용자 의사 등에 따라 훈련 종결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8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사후지도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/>
                        <a:t>훈련 이수자 향후 필요 여부에 따라 보충 지도 진행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46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도시">
  <a:themeElements>
    <a:clrScheme name="도시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도시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aining presentation">
  <a:themeElements>
    <a:clrScheme name="Office 테마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 테마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테마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raining presentation">
  <a:themeElements>
    <a:clrScheme name="Office 테마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 테마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테마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이온(회의실)">
  <a:themeElements>
    <a:clrScheme name="이온(회의실)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이온(회의실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(회의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527</TotalTime>
  <Words>4471</Words>
  <Application>Microsoft Office PowerPoint</Application>
  <PresentationFormat>화면 슬라이드 쇼(4:3)</PresentationFormat>
  <Paragraphs>815</Paragraphs>
  <Slides>67</Slides>
  <Notes>25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67</vt:i4>
      </vt:variant>
    </vt:vector>
  </HeadingPairs>
  <TitlesOfParts>
    <vt:vector size="75" baseType="lpstr">
      <vt:lpstr>도시</vt:lpstr>
      <vt:lpstr>1_Office 테마</vt:lpstr>
      <vt:lpstr>2_Office 테마</vt:lpstr>
      <vt:lpstr>Training presentation</vt:lpstr>
      <vt:lpstr>4_Office 테마</vt:lpstr>
      <vt:lpstr>5_Office 테마</vt:lpstr>
      <vt:lpstr>1_Training presentation</vt:lpstr>
      <vt:lpstr>이온(회의실)</vt:lpstr>
      <vt:lpstr>2019년  한국시각장애인복지관 사업 결과</vt:lpstr>
      <vt:lpstr>재활자립팀 사업 결과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스포츠여가팀 사업 결과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지역사회팀 사업 결과</vt:lpstr>
      <vt:lpstr>&lt;중점추진사항 운영 결과 Ⅰ&gt;</vt:lpstr>
      <vt:lpstr>&lt;중점추진사항 운영 결과 Ⅱ&gt;</vt:lpstr>
      <vt:lpstr>&lt;베스트 운영 단위사업 Ⅰ&gt;</vt:lpstr>
      <vt:lpstr>&lt;베스트 운영 단위사업 Ⅱ&gt;</vt:lpstr>
      <vt:lpstr>&lt;베스트 운영 단위사업 Ⅲ&gt;</vt:lpstr>
      <vt:lpstr>&lt;사업 중 기억에 남는 사례&gt;</vt:lpstr>
      <vt:lpstr>정보문화팀 사업 결과</vt:lpstr>
      <vt:lpstr>2019년 중점 사업</vt:lpstr>
      <vt:lpstr>2019년 베스트 단위사업</vt:lpstr>
      <vt:lpstr>2019년 기억에 남는 사례</vt:lpstr>
      <vt:lpstr> 생활지원팀 사업결과</vt:lpstr>
      <vt:lpstr>중점 추진사항 운영 결과</vt:lpstr>
      <vt:lpstr>중점 추진사항 운영결과</vt:lpstr>
      <vt:lpstr>베스트 운영 단위사업</vt:lpstr>
      <vt:lpstr>학습지원센터 사업 결과</vt:lpstr>
      <vt:lpstr>슬라이드 60</vt:lpstr>
      <vt:lpstr>슬라이드 61</vt:lpstr>
      <vt:lpstr>슬라이드 62</vt:lpstr>
      <vt:lpstr>슬라이드 63</vt:lpstr>
      <vt:lpstr>평생교육팀 사업 결과</vt:lpstr>
      <vt:lpstr>슬라이드 65</vt:lpstr>
      <vt:lpstr>슬라이드 66</vt:lpstr>
      <vt:lpstr>슬라이드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2018년 사업 평가</dc:title>
  <dc:creator>권영섭</dc:creator>
  <cp:lastModifiedBy>한국시각장애인복지재단</cp:lastModifiedBy>
  <cp:revision>28</cp:revision>
  <dcterms:created xsi:type="dcterms:W3CDTF">2018-12-24T05:19:36Z</dcterms:created>
  <dcterms:modified xsi:type="dcterms:W3CDTF">2020-07-30T01:31:09Z</dcterms:modified>
</cp:coreProperties>
</file>